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8.jpg" ContentType="image/jp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media/image27.jpg" ContentType="image/jpg"/>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media/image136.jpg" ContentType="image/jpg"/>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media/image141.jpg" ContentType="image/jpg"/>
  <Override PartName="/ppt/media/image142.jpg" ContentType="image/jpg"/>
  <Override PartName="/ppt/media/image144.jpg" ContentType="image/jpg"/>
  <Override PartName="/ppt/tags/tag17.xml" ContentType="application/vnd.openxmlformats-officedocument.presentationml.tags+xml"/>
  <Override PartName="/ppt/notesSlides/notesSlide40.xml" ContentType="application/vnd.openxmlformats-officedocument.presentationml.notesSlide+xml"/>
  <Override PartName="/ppt/tags/tag18.xml" ContentType="application/vnd.openxmlformats-officedocument.presentationml.tags+xml"/>
  <Override PartName="/ppt/notesSlides/notesSlide41.xml" ContentType="application/vnd.openxmlformats-officedocument.presentationml.notesSlide+xml"/>
  <Override PartName="/ppt/tags/tag1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79"/>
  </p:notesMasterIdLst>
  <p:handoutMasterIdLst>
    <p:handoutMasterId r:id="rId80"/>
  </p:handoutMasterIdLst>
  <p:sldIdLst>
    <p:sldId id="334" r:id="rId2"/>
    <p:sldId id="341" r:id="rId3"/>
    <p:sldId id="342" r:id="rId4"/>
    <p:sldId id="338" r:id="rId5"/>
    <p:sldId id="343" r:id="rId6"/>
    <p:sldId id="344" r:id="rId7"/>
    <p:sldId id="345" r:id="rId8"/>
    <p:sldId id="346" r:id="rId9"/>
    <p:sldId id="347" r:id="rId10"/>
    <p:sldId id="348" r:id="rId11"/>
    <p:sldId id="349" r:id="rId12"/>
    <p:sldId id="350" r:id="rId13"/>
    <p:sldId id="351" r:id="rId14"/>
    <p:sldId id="352" r:id="rId15"/>
    <p:sldId id="353" r:id="rId16"/>
    <p:sldId id="354" r:id="rId17"/>
    <p:sldId id="355" r:id="rId18"/>
    <p:sldId id="356" r:id="rId19"/>
    <p:sldId id="357" r:id="rId20"/>
    <p:sldId id="358" r:id="rId21"/>
    <p:sldId id="359" r:id="rId22"/>
    <p:sldId id="360" r:id="rId23"/>
    <p:sldId id="361" r:id="rId24"/>
    <p:sldId id="362" r:id="rId25"/>
    <p:sldId id="363" r:id="rId26"/>
    <p:sldId id="364" r:id="rId27"/>
    <p:sldId id="365" r:id="rId28"/>
    <p:sldId id="366" r:id="rId29"/>
    <p:sldId id="367" r:id="rId30"/>
    <p:sldId id="368" r:id="rId31"/>
    <p:sldId id="369" r:id="rId32"/>
    <p:sldId id="370" r:id="rId33"/>
    <p:sldId id="371" r:id="rId34"/>
    <p:sldId id="372" r:id="rId35"/>
    <p:sldId id="373" r:id="rId36"/>
    <p:sldId id="374" r:id="rId37"/>
    <p:sldId id="375" r:id="rId38"/>
    <p:sldId id="376" r:id="rId39"/>
    <p:sldId id="377" r:id="rId40"/>
    <p:sldId id="378" r:id="rId41"/>
    <p:sldId id="379" r:id="rId42"/>
    <p:sldId id="380" r:id="rId43"/>
    <p:sldId id="381" r:id="rId44"/>
    <p:sldId id="382" r:id="rId45"/>
    <p:sldId id="383" r:id="rId46"/>
    <p:sldId id="384" r:id="rId47"/>
    <p:sldId id="385" r:id="rId48"/>
    <p:sldId id="386" r:id="rId49"/>
    <p:sldId id="387" r:id="rId50"/>
    <p:sldId id="388" r:id="rId51"/>
    <p:sldId id="389" r:id="rId52"/>
    <p:sldId id="390" r:id="rId53"/>
    <p:sldId id="391" r:id="rId54"/>
    <p:sldId id="392" r:id="rId55"/>
    <p:sldId id="393" r:id="rId56"/>
    <p:sldId id="394" r:id="rId57"/>
    <p:sldId id="395" r:id="rId58"/>
    <p:sldId id="396" r:id="rId59"/>
    <p:sldId id="397" r:id="rId60"/>
    <p:sldId id="398" r:id="rId61"/>
    <p:sldId id="399" r:id="rId62"/>
    <p:sldId id="400" r:id="rId63"/>
    <p:sldId id="401" r:id="rId64"/>
    <p:sldId id="402" r:id="rId65"/>
    <p:sldId id="403" r:id="rId66"/>
    <p:sldId id="404" r:id="rId67"/>
    <p:sldId id="405" r:id="rId68"/>
    <p:sldId id="406" r:id="rId69"/>
    <p:sldId id="407" r:id="rId70"/>
    <p:sldId id="408" r:id="rId71"/>
    <p:sldId id="409" r:id="rId72"/>
    <p:sldId id="410" r:id="rId73"/>
    <p:sldId id="411" r:id="rId74"/>
    <p:sldId id="412" r:id="rId75"/>
    <p:sldId id="413" r:id="rId76"/>
    <p:sldId id="414" r:id="rId77"/>
    <p:sldId id="415" r:id="rId78"/>
  </p:sldIdLst>
  <p:sldSz cx="12192000" cy="6858000"/>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an lan" initials="tl" lastIdx="1" clrIdx="0">
    <p:extLst>
      <p:ext uri="{19B8F6BF-5375-455C-9EA6-DF929625EA0E}">
        <p15:presenceInfo xmlns:p15="http://schemas.microsoft.com/office/powerpoint/2012/main" userId="e0ce811aa4a357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1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64" autoAdjust="0"/>
    <p:restoredTop sz="85573" autoAdjust="0"/>
  </p:normalViewPr>
  <p:slideViewPr>
    <p:cSldViewPr>
      <p:cViewPr varScale="1">
        <p:scale>
          <a:sx n="66" d="100"/>
          <a:sy n="66" d="100"/>
        </p:scale>
        <p:origin x="2506" y="41"/>
      </p:cViewPr>
      <p:guideLst>
        <p:guide orient="horz" pos="2880"/>
        <p:guide pos="2880"/>
      </p:guideLst>
    </p:cSldViewPr>
  </p:slideViewPr>
  <p:outlineViewPr>
    <p:cViewPr>
      <p:scale>
        <a:sx n="33" d="100"/>
        <a:sy n="33" d="100"/>
      </p:scale>
      <p:origin x="0" y="-1377"/>
    </p:cViewPr>
  </p:outlineViewPr>
  <p:notesTextViewPr>
    <p:cViewPr>
      <p:scale>
        <a:sx n="100" d="100"/>
        <a:sy n="100" d="100"/>
      </p:scale>
      <p:origin x="0" y="0"/>
    </p:cViewPr>
  </p:notesTextViewPr>
  <p:sorterViewPr>
    <p:cViewPr varScale="1">
      <p:scale>
        <a:sx n="1" d="1"/>
        <a:sy n="1" d="1"/>
      </p:scale>
      <p:origin x="0" y="-21669"/>
    </p:cViewPr>
  </p:sorterViewPr>
  <p:notesViewPr>
    <p:cSldViewPr>
      <p:cViewPr varScale="1">
        <p:scale>
          <a:sx n="87" d="100"/>
          <a:sy n="87" d="100"/>
        </p:scale>
        <p:origin x="39" y="549"/>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A8D234-665F-4CD2-9AF6-6DACD542A22E}" type="doc">
      <dgm:prSet loTypeId="urn:microsoft.com/office/officeart/2008/layout/VerticalCurvedList" loCatId="list" qsTypeId="urn:microsoft.com/office/officeart/2005/8/quickstyle/simple1" qsCatId="simple" csTypeId="urn:microsoft.com/office/officeart/2005/8/colors/accent0_1" csCatId="mainScheme" phldr="1"/>
      <dgm:spPr/>
      <dgm:t>
        <a:bodyPr/>
        <a:lstStyle/>
        <a:p>
          <a:endParaRPr lang="zh-CN" altLang="en-US"/>
        </a:p>
      </dgm:t>
    </dgm:pt>
    <dgm:pt modelId="{7B7B489E-3812-4BF0-AFE0-4FE1E0ED2D69}">
      <dgm:prSet/>
      <dgm:spPr/>
      <dgm:t>
        <a:bodyPr/>
        <a:lstStyle/>
        <a:p>
          <a:pPr algn="l" rtl="0"/>
          <a:r>
            <a:rPr lang="en-US" altLang="zh-CN" dirty="0"/>
            <a:t>K</a:t>
          </a:r>
          <a:r>
            <a:rPr lang="zh-CN" altLang="en-US" dirty="0"/>
            <a:t>近邻学习</a:t>
          </a:r>
          <a:endParaRPr lang="en-US" altLang="zh-CN" dirty="0"/>
        </a:p>
      </dgm:t>
    </dgm:pt>
    <dgm:pt modelId="{92DA77CE-E88A-4525-AEC1-394A69B4E5E7}" type="parTrans" cxnId="{068D0184-7773-4B0F-BF5D-31A15E4CC313}">
      <dgm:prSet/>
      <dgm:spPr/>
      <dgm:t>
        <a:bodyPr/>
        <a:lstStyle/>
        <a:p>
          <a:pPr algn="l"/>
          <a:endParaRPr lang="zh-CN" altLang="en-US"/>
        </a:p>
      </dgm:t>
    </dgm:pt>
    <dgm:pt modelId="{2DC0BCBC-9E34-4192-BFF6-CB57DE872BA8}" type="sibTrans" cxnId="{068D0184-7773-4B0F-BF5D-31A15E4CC313}">
      <dgm:prSet/>
      <dgm:spPr/>
      <dgm:t>
        <a:bodyPr/>
        <a:lstStyle/>
        <a:p>
          <a:pPr algn="l"/>
          <a:endParaRPr lang="zh-CN" altLang="en-US"/>
        </a:p>
      </dgm:t>
    </dgm:pt>
    <dgm:pt modelId="{D9CC67CA-0791-42B6-85A5-8F0741F6B4B0}">
      <dgm:prSet/>
      <dgm:spPr/>
      <dgm:t>
        <a:bodyPr/>
        <a:lstStyle/>
        <a:p>
          <a:pPr algn="l" rtl="0"/>
          <a:r>
            <a:rPr lang="zh-CN" altLang="en-US" dirty="0"/>
            <a:t>低维嵌入</a:t>
          </a:r>
          <a:endParaRPr lang="en-US" altLang="zh-CN" dirty="0"/>
        </a:p>
      </dgm:t>
    </dgm:pt>
    <dgm:pt modelId="{DA31AC9C-7726-4312-8AD5-BE6A59A8C8D3}" type="parTrans" cxnId="{84649073-8C90-4F66-ABAE-7DC03CCA3F1A}">
      <dgm:prSet/>
      <dgm:spPr/>
      <dgm:t>
        <a:bodyPr/>
        <a:lstStyle/>
        <a:p>
          <a:endParaRPr lang="zh-CN" altLang="en-US"/>
        </a:p>
      </dgm:t>
    </dgm:pt>
    <dgm:pt modelId="{AF3BBC1F-C468-44E8-B6F1-AB06501F0849}" type="sibTrans" cxnId="{84649073-8C90-4F66-ABAE-7DC03CCA3F1A}">
      <dgm:prSet/>
      <dgm:spPr/>
      <dgm:t>
        <a:bodyPr/>
        <a:lstStyle/>
        <a:p>
          <a:endParaRPr lang="zh-CN" altLang="en-US"/>
        </a:p>
      </dgm:t>
    </dgm:pt>
    <dgm:pt modelId="{88FC913D-33F2-4E23-BB92-9B54C81D3EAB}">
      <dgm:prSet/>
      <dgm:spPr/>
      <dgm:t>
        <a:bodyPr/>
        <a:lstStyle/>
        <a:p>
          <a:pPr algn="l" rtl="0"/>
          <a:r>
            <a:rPr lang="zh-CN" altLang="en-US" dirty="0"/>
            <a:t>主成分学习</a:t>
          </a:r>
          <a:endParaRPr lang="en-US" altLang="zh-CN" dirty="0"/>
        </a:p>
      </dgm:t>
    </dgm:pt>
    <dgm:pt modelId="{D6A859EF-B938-4249-9FB6-EA03238023D3}" type="parTrans" cxnId="{62970650-9416-42A1-BA76-FBA72651FFF9}">
      <dgm:prSet/>
      <dgm:spPr/>
      <dgm:t>
        <a:bodyPr/>
        <a:lstStyle/>
        <a:p>
          <a:endParaRPr lang="zh-CN" altLang="en-US"/>
        </a:p>
      </dgm:t>
    </dgm:pt>
    <dgm:pt modelId="{CA720A75-4C53-4AC3-A28D-67C2739AEC2D}" type="sibTrans" cxnId="{62970650-9416-42A1-BA76-FBA72651FFF9}">
      <dgm:prSet/>
      <dgm:spPr/>
      <dgm:t>
        <a:bodyPr/>
        <a:lstStyle/>
        <a:p>
          <a:endParaRPr lang="zh-CN" altLang="en-US"/>
        </a:p>
      </dgm:t>
    </dgm:pt>
    <dgm:pt modelId="{0836EE38-8246-4CC1-AEBD-3E922BC57272}">
      <dgm:prSet/>
      <dgm:spPr/>
      <dgm:t>
        <a:bodyPr/>
        <a:lstStyle/>
        <a:p>
          <a:pPr algn="l" rtl="0"/>
          <a:r>
            <a:rPr lang="zh-CN" altLang="en-US" dirty="0"/>
            <a:t>核化线性降维</a:t>
          </a:r>
          <a:endParaRPr lang="en-US" altLang="zh-CN" dirty="0"/>
        </a:p>
      </dgm:t>
    </dgm:pt>
    <dgm:pt modelId="{CD96A703-61D2-47A2-9B73-304CE561E423}" type="parTrans" cxnId="{47B608D5-BE6C-4657-B77B-35469A8FF08A}">
      <dgm:prSet/>
      <dgm:spPr/>
      <dgm:t>
        <a:bodyPr/>
        <a:lstStyle/>
        <a:p>
          <a:endParaRPr lang="zh-CN" altLang="en-US"/>
        </a:p>
      </dgm:t>
    </dgm:pt>
    <dgm:pt modelId="{ACC01D18-4FF1-4157-830D-4D1CCCCB8737}" type="sibTrans" cxnId="{47B608D5-BE6C-4657-B77B-35469A8FF08A}">
      <dgm:prSet/>
      <dgm:spPr/>
      <dgm:t>
        <a:bodyPr/>
        <a:lstStyle/>
        <a:p>
          <a:endParaRPr lang="zh-CN" altLang="en-US"/>
        </a:p>
      </dgm:t>
    </dgm:pt>
    <dgm:pt modelId="{1BA146A7-6A52-4E77-A6E6-A3D40F86D424}">
      <dgm:prSet/>
      <dgm:spPr/>
      <dgm:t>
        <a:bodyPr/>
        <a:lstStyle/>
        <a:p>
          <a:pPr algn="l"/>
          <a:r>
            <a:rPr lang="zh-CN" altLang="en-US" dirty="0"/>
            <a:t>流形学习</a:t>
          </a:r>
          <a:endParaRPr lang="en-US" altLang="zh-CN" dirty="0"/>
        </a:p>
      </dgm:t>
    </dgm:pt>
    <dgm:pt modelId="{F496E61E-92FA-4971-8683-2D3FD3797F91}" type="parTrans" cxnId="{BFB0A057-7DE9-4AB9-AEC5-15E6D9CC9F73}">
      <dgm:prSet/>
      <dgm:spPr/>
      <dgm:t>
        <a:bodyPr/>
        <a:lstStyle/>
        <a:p>
          <a:endParaRPr lang="zh-CN" altLang="en-US"/>
        </a:p>
      </dgm:t>
    </dgm:pt>
    <dgm:pt modelId="{6566A1E1-27BA-4BCD-91CE-DEC78B3E0A07}" type="sibTrans" cxnId="{BFB0A057-7DE9-4AB9-AEC5-15E6D9CC9F73}">
      <dgm:prSet/>
      <dgm:spPr/>
      <dgm:t>
        <a:bodyPr/>
        <a:lstStyle/>
        <a:p>
          <a:endParaRPr lang="zh-CN" altLang="en-US"/>
        </a:p>
      </dgm:t>
    </dgm:pt>
    <dgm:pt modelId="{350D6ECE-4441-4A16-B66A-423FA28C657E}">
      <dgm:prSet/>
      <dgm:spPr/>
      <dgm:t>
        <a:bodyPr/>
        <a:lstStyle/>
        <a:p>
          <a:pPr algn="l"/>
          <a:r>
            <a:rPr lang="zh-CN" altLang="en-US"/>
            <a:t>度量学习</a:t>
          </a:r>
          <a:endParaRPr lang="en-US" altLang="zh-CN" dirty="0"/>
        </a:p>
      </dgm:t>
    </dgm:pt>
    <dgm:pt modelId="{CDB274A3-1902-4A1A-A23B-F46E5B098FBA}" type="parTrans" cxnId="{79A8AAC0-CB44-4AE3-9206-9A4DCE538DEC}">
      <dgm:prSet/>
      <dgm:spPr/>
    </dgm:pt>
    <dgm:pt modelId="{876769B1-5485-4167-80E2-4D7FD569390E}" type="sibTrans" cxnId="{79A8AAC0-CB44-4AE3-9206-9A4DCE538DEC}">
      <dgm:prSet/>
      <dgm:spPr/>
    </dgm:pt>
    <dgm:pt modelId="{2668BDC0-407F-4771-A749-E5CAE2807559}" type="pres">
      <dgm:prSet presAssocID="{12A8D234-665F-4CD2-9AF6-6DACD542A22E}" presName="Name0" presStyleCnt="0">
        <dgm:presLayoutVars>
          <dgm:chMax val="7"/>
          <dgm:chPref val="7"/>
          <dgm:dir/>
        </dgm:presLayoutVars>
      </dgm:prSet>
      <dgm:spPr/>
    </dgm:pt>
    <dgm:pt modelId="{D22AA32E-E686-4804-83BF-845475F513EB}" type="pres">
      <dgm:prSet presAssocID="{12A8D234-665F-4CD2-9AF6-6DACD542A22E}" presName="Name1" presStyleCnt="0"/>
      <dgm:spPr/>
    </dgm:pt>
    <dgm:pt modelId="{9B079ABD-A7F9-4EB1-B012-1066A37120D9}" type="pres">
      <dgm:prSet presAssocID="{12A8D234-665F-4CD2-9AF6-6DACD542A22E}" presName="cycle" presStyleCnt="0"/>
      <dgm:spPr/>
    </dgm:pt>
    <dgm:pt modelId="{65E74B9B-7688-4AA5-8F0C-64B3E9DE7FA6}" type="pres">
      <dgm:prSet presAssocID="{12A8D234-665F-4CD2-9AF6-6DACD542A22E}" presName="srcNode" presStyleLbl="node1" presStyleIdx="0" presStyleCnt="6"/>
      <dgm:spPr/>
    </dgm:pt>
    <dgm:pt modelId="{1A42F48B-AF9B-456C-B6CB-823435D08AC6}" type="pres">
      <dgm:prSet presAssocID="{12A8D234-665F-4CD2-9AF6-6DACD542A22E}" presName="conn" presStyleLbl="parChTrans1D2" presStyleIdx="0" presStyleCnt="1"/>
      <dgm:spPr/>
    </dgm:pt>
    <dgm:pt modelId="{A0503EA2-1641-407A-8067-260AFDB2F014}" type="pres">
      <dgm:prSet presAssocID="{12A8D234-665F-4CD2-9AF6-6DACD542A22E}" presName="extraNode" presStyleLbl="node1" presStyleIdx="0" presStyleCnt="6"/>
      <dgm:spPr/>
    </dgm:pt>
    <dgm:pt modelId="{B0F2D53A-427E-4434-A47D-9803FC50B857}" type="pres">
      <dgm:prSet presAssocID="{12A8D234-665F-4CD2-9AF6-6DACD542A22E}" presName="dstNode" presStyleLbl="node1" presStyleIdx="0" presStyleCnt="6"/>
      <dgm:spPr/>
    </dgm:pt>
    <dgm:pt modelId="{93597B56-5CD8-4D6A-BF7E-07E2675BB62D}" type="pres">
      <dgm:prSet presAssocID="{7B7B489E-3812-4BF0-AFE0-4FE1E0ED2D69}" presName="text_1" presStyleLbl="node1" presStyleIdx="0" presStyleCnt="6">
        <dgm:presLayoutVars>
          <dgm:bulletEnabled val="1"/>
        </dgm:presLayoutVars>
      </dgm:prSet>
      <dgm:spPr/>
    </dgm:pt>
    <dgm:pt modelId="{8593A301-A9E4-4857-850B-F09E01AC97F4}" type="pres">
      <dgm:prSet presAssocID="{7B7B489E-3812-4BF0-AFE0-4FE1E0ED2D69}" presName="accent_1" presStyleCnt="0"/>
      <dgm:spPr/>
    </dgm:pt>
    <dgm:pt modelId="{8A9A378D-40D5-4ED8-86C2-70F0452F9D1E}" type="pres">
      <dgm:prSet presAssocID="{7B7B489E-3812-4BF0-AFE0-4FE1E0ED2D69}" presName="accentRepeatNode" presStyleLbl="solidFgAcc1" presStyleIdx="0" presStyleCnt="6"/>
      <dgm:spPr/>
    </dgm:pt>
    <dgm:pt modelId="{7014D73D-6BE6-4F7E-9FFC-0396BCC6EDE1}" type="pres">
      <dgm:prSet presAssocID="{D9CC67CA-0791-42B6-85A5-8F0741F6B4B0}" presName="text_2" presStyleLbl="node1" presStyleIdx="1" presStyleCnt="6">
        <dgm:presLayoutVars>
          <dgm:bulletEnabled val="1"/>
        </dgm:presLayoutVars>
      </dgm:prSet>
      <dgm:spPr/>
    </dgm:pt>
    <dgm:pt modelId="{97EAC4D1-8D0A-45AE-9E81-B336201A99FF}" type="pres">
      <dgm:prSet presAssocID="{D9CC67CA-0791-42B6-85A5-8F0741F6B4B0}" presName="accent_2" presStyleCnt="0"/>
      <dgm:spPr/>
    </dgm:pt>
    <dgm:pt modelId="{E179369A-0E5F-4E26-BAC5-816A62F3B4E1}" type="pres">
      <dgm:prSet presAssocID="{D9CC67CA-0791-42B6-85A5-8F0741F6B4B0}" presName="accentRepeatNode" presStyleLbl="solidFgAcc1" presStyleIdx="1" presStyleCnt="6"/>
      <dgm:spPr/>
    </dgm:pt>
    <dgm:pt modelId="{0683A7AD-42D2-4277-BF8D-4EAFA8275C6B}" type="pres">
      <dgm:prSet presAssocID="{88FC913D-33F2-4E23-BB92-9B54C81D3EAB}" presName="text_3" presStyleLbl="node1" presStyleIdx="2" presStyleCnt="6">
        <dgm:presLayoutVars>
          <dgm:bulletEnabled val="1"/>
        </dgm:presLayoutVars>
      </dgm:prSet>
      <dgm:spPr/>
    </dgm:pt>
    <dgm:pt modelId="{4ED4D169-6312-4676-B8C5-4B2D0783D916}" type="pres">
      <dgm:prSet presAssocID="{88FC913D-33F2-4E23-BB92-9B54C81D3EAB}" presName="accent_3" presStyleCnt="0"/>
      <dgm:spPr/>
    </dgm:pt>
    <dgm:pt modelId="{B9E32E98-7C9B-4DE3-B494-25BCED0A19C5}" type="pres">
      <dgm:prSet presAssocID="{88FC913D-33F2-4E23-BB92-9B54C81D3EAB}" presName="accentRepeatNode" presStyleLbl="solidFgAcc1" presStyleIdx="2" presStyleCnt="6"/>
      <dgm:spPr/>
    </dgm:pt>
    <dgm:pt modelId="{BD4A5841-2351-4692-9ABC-048AB4D9F62E}" type="pres">
      <dgm:prSet presAssocID="{0836EE38-8246-4CC1-AEBD-3E922BC57272}" presName="text_4" presStyleLbl="node1" presStyleIdx="3" presStyleCnt="6">
        <dgm:presLayoutVars>
          <dgm:bulletEnabled val="1"/>
        </dgm:presLayoutVars>
      </dgm:prSet>
      <dgm:spPr/>
    </dgm:pt>
    <dgm:pt modelId="{EB93FD73-BD6E-45F3-8B4B-4123929F81DF}" type="pres">
      <dgm:prSet presAssocID="{0836EE38-8246-4CC1-AEBD-3E922BC57272}" presName="accent_4" presStyleCnt="0"/>
      <dgm:spPr/>
    </dgm:pt>
    <dgm:pt modelId="{101FF0EF-736D-46D5-8A0C-C15A705D9199}" type="pres">
      <dgm:prSet presAssocID="{0836EE38-8246-4CC1-AEBD-3E922BC57272}" presName="accentRepeatNode" presStyleLbl="solidFgAcc1" presStyleIdx="3" presStyleCnt="6"/>
      <dgm:spPr/>
    </dgm:pt>
    <dgm:pt modelId="{4B72A016-FD6A-461D-9048-D9BD4FA1DB4D}" type="pres">
      <dgm:prSet presAssocID="{1BA146A7-6A52-4E77-A6E6-A3D40F86D424}" presName="text_5" presStyleLbl="node1" presStyleIdx="4" presStyleCnt="6">
        <dgm:presLayoutVars>
          <dgm:bulletEnabled val="1"/>
        </dgm:presLayoutVars>
      </dgm:prSet>
      <dgm:spPr/>
    </dgm:pt>
    <dgm:pt modelId="{92443699-C4CE-431B-9642-C3C5CB33DEAD}" type="pres">
      <dgm:prSet presAssocID="{1BA146A7-6A52-4E77-A6E6-A3D40F86D424}" presName="accent_5" presStyleCnt="0"/>
      <dgm:spPr/>
    </dgm:pt>
    <dgm:pt modelId="{48FCB445-0ED0-4587-A837-CE8D7D8DABCE}" type="pres">
      <dgm:prSet presAssocID="{1BA146A7-6A52-4E77-A6E6-A3D40F86D424}" presName="accentRepeatNode" presStyleLbl="solidFgAcc1" presStyleIdx="4" presStyleCnt="6"/>
      <dgm:spPr/>
    </dgm:pt>
    <dgm:pt modelId="{519C539A-0D46-45D1-822C-89F4D984861B}" type="pres">
      <dgm:prSet presAssocID="{350D6ECE-4441-4A16-B66A-423FA28C657E}" presName="text_6" presStyleLbl="node1" presStyleIdx="5" presStyleCnt="6">
        <dgm:presLayoutVars>
          <dgm:bulletEnabled val="1"/>
        </dgm:presLayoutVars>
      </dgm:prSet>
      <dgm:spPr/>
    </dgm:pt>
    <dgm:pt modelId="{5628B312-3551-4A74-A9E2-AB0588BF9275}" type="pres">
      <dgm:prSet presAssocID="{350D6ECE-4441-4A16-B66A-423FA28C657E}" presName="accent_6" presStyleCnt="0"/>
      <dgm:spPr/>
    </dgm:pt>
    <dgm:pt modelId="{FCAF9F5E-DD6A-4430-8F86-BB7E084A642C}" type="pres">
      <dgm:prSet presAssocID="{350D6ECE-4441-4A16-B66A-423FA28C657E}" presName="accentRepeatNode" presStyleLbl="solidFgAcc1" presStyleIdx="5" presStyleCnt="6"/>
      <dgm:spPr/>
    </dgm:pt>
  </dgm:ptLst>
  <dgm:cxnLst>
    <dgm:cxn modelId="{9FE23B3D-2B9D-41F6-868D-7AC09444BA76}" type="presOf" srcId="{0836EE38-8246-4CC1-AEBD-3E922BC57272}" destId="{BD4A5841-2351-4692-9ABC-048AB4D9F62E}" srcOrd="0" destOrd="0" presId="urn:microsoft.com/office/officeart/2008/layout/VerticalCurvedList"/>
    <dgm:cxn modelId="{C24E705F-2C33-4701-A5BE-F088D415200E}" type="presOf" srcId="{12A8D234-665F-4CD2-9AF6-6DACD542A22E}" destId="{2668BDC0-407F-4771-A749-E5CAE2807559}" srcOrd="0" destOrd="0" presId="urn:microsoft.com/office/officeart/2008/layout/VerticalCurvedList"/>
    <dgm:cxn modelId="{84A52C63-6527-4B11-9328-D827B97A6ECD}" type="presOf" srcId="{88FC913D-33F2-4E23-BB92-9B54C81D3EAB}" destId="{0683A7AD-42D2-4277-BF8D-4EAFA8275C6B}" srcOrd="0" destOrd="0" presId="urn:microsoft.com/office/officeart/2008/layout/VerticalCurvedList"/>
    <dgm:cxn modelId="{BEDD876E-B82A-47B5-A440-F4F066D2D135}" type="presOf" srcId="{350D6ECE-4441-4A16-B66A-423FA28C657E}" destId="{519C539A-0D46-45D1-822C-89F4D984861B}" srcOrd="0" destOrd="0" presId="urn:microsoft.com/office/officeart/2008/layout/VerticalCurvedList"/>
    <dgm:cxn modelId="{62970650-9416-42A1-BA76-FBA72651FFF9}" srcId="{12A8D234-665F-4CD2-9AF6-6DACD542A22E}" destId="{88FC913D-33F2-4E23-BB92-9B54C81D3EAB}" srcOrd="2" destOrd="0" parTransId="{D6A859EF-B938-4249-9FB6-EA03238023D3}" sibTransId="{CA720A75-4C53-4AC3-A28D-67C2739AEC2D}"/>
    <dgm:cxn modelId="{C29EDE52-6586-4F61-B2A5-16DD3BF8A5AE}" type="presOf" srcId="{1BA146A7-6A52-4E77-A6E6-A3D40F86D424}" destId="{4B72A016-FD6A-461D-9048-D9BD4FA1DB4D}" srcOrd="0" destOrd="0" presId="urn:microsoft.com/office/officeart/2008/layout/VerticalCurvedList"/>
    <dgm:cxn modelId="{84649073-8C90-4F66-ABAE-7DC03CCA3F1A}" srcId="{12A8D234-665F-4CD2-9AF6-6DACD542A22E}" destId="{D9CC67CA-0791-42B6-85A5-8F0741F6B4B0}" srcOrd="1" destOrd="0" parTransId="{DA31AC9C-7726-4312-8AD5-BE6A59A8C8D3}" sibTransId="{AF3BBC1F-C468-44E8-B6F1-AB06501F0849}"/>
    <dgm:cxn modelId="{BFB0A057-7DE9-4AB9-AEC5-15E6D9CC9F73}" srcId="{12A8D234-665F-4CD2-9AF6-6DACD542A22E}" destId="{1BA146A7-6A52-4E77-A6E6-A3D40F86D424}" srcOrd="4" destOrd="0" parTransId="{F496E61E-92FA-4971-8683-2D3FD3797F91}" sibTransId="{6566A1E1-27BA-4BCD-91CE-DEC78B3E0A07}"/>
    <dgm:cxn modelId="{961ECD83-397C-4601-9392-D4CDF290474F}" type="presOf" srcId="{D9CC67CA-0791-42B6-85A5-8F0741F6B4B0}" destId="{7014D73D-6BE6-4F7E-9FFC-0396BCC6EDE1}" srcOrd="0" destOrd="0" presId="urn:microsoft.com/office/officeart/2008/layout/VerticalCurvedList"/>
    <dgm:cxn modelId="{068D0184-7773-4B0F-BF5D-31A15E4CC313}" srcId="{12A8D234-665F-4CD2-9AF6-6DACD542A22E}" destId="{7B7B489E-3812-4BF0-AFE0-4FE1E0ED2D69}" srcOrd="0" destOrd="0" parTransId="{92DA77CE-E88A-4525-AEC1-394A69B4E5E7}" sibTransId="{2DC0BCBC-9E34-4192-BFF6-CB57DE872BA8}"/>
    <dgm:cxn modelId="{00604A9E-F492-4A70-B6F4-315F76759C12}" type="presOf" srcId="{2DC0BCBC-9E34-4192-BFF6-CB57DE872BA8}" destId="{1A42F48B-AF9B-456C-B6CB-823435D08AC6}" srcOrd="0" destOrd="0" presId="urn:microsoft.com/office/officeart/2008/layout/VerticalCurvedList"/>
    <dgm:cxn modelId="{79A8AAC0-CB44-4AE3-9206-9A4DCE538DEC}" srcId="{12A8D234-665F-4CD2-9AF6-6DACD542A22E}" destId="{350D6ECE-4441-4A16-B66A-423FA28C657E}" srcOrd="5" destOrd="0" parTransId="{CDB274A3-1902-4A1A-A23B-F46E5B098FBA}" sibTransId="{876769B1-5485-4167-80E2-4D7FD569390E}"/>
    <dgm:cxn modelId="{E89359D1-284B-4326-90D4-BD83150B8E2E}" type="presOf" srcId="{7B7B489E-3812-4BF0-AFE0-4FE1E0ED2D69}" destId="{93597B56-5CD8-4D6A-BF7E-07E2675BB62D}" srcOrd="0" destOrd="0" presId="urn:microsoft.com/office/officeart/2008/layout/VerticalCurvedList"/>
    <dgm:cxn modelId="{47B608D5-BE6C-4657-B77B-35469A8FF08A}" srcId="{12A8D234-665F-4CD2-9AF6-6DACD542A22E}" destId="{0836EE38-8246-4CC1-AEBD-3E922BC57272}" srcOrd="3" destOrd="0" parTransId="{CD96A703-61D2-47A2-9B73-304CE561E423}" sibTransId="{ACC01D18-4FF1-4157-830D-4D1CCCCB8737}"/>
    <dgm:cxn modelId="{2E9DF768-2E75-410B-AC68-6DC650FD80C1}" type="presParOf" srcId="{2668BDC0-407F-4771-A749-E5CAE2807559}" destId="{D22AA32E-E686-4804-83BF-845475F513EB}" srcOrd="0" destOrd="0" presId="urn:microsoft.com/office/officeart/2008/layout/VerticalCurvedList"/>
    <dgm:cxn modelId="{67176261-BD6A-47C8-A095-A6ABE725C217}" type="presParOf" srcId="{D22AA32E-E686-4804-83BF-845475F513EB}" destId="{9B079ABD-A7F9-4EB1-B012-1066A37120D9}" srcOrd="0" destOrd="0" presId="urn:microsoft.com/office/officeart/2008/layout/VerticalCurvedList"/>
    <dgm:cxn modelId="{D7A2F5D7-9D23-48CA-9F16-490282FEF6E1}" type="presParOf" srcId="{9B079ABD-A7F9-4EB1-B012-1066A37120D9}" destId="{65E74B9B-7688-4AA5-8F0C-64B3E9DE7FA6}" srcOrd="0" destOrd="0" presId="urn:microsoft.com/office/officeart/2008/layout/VerticalCurvedList"/>
    <dgm:cxn modelId="{FCA6E979-D7F8-4E93-9B9B-EE8DA80777B8}" type="presParOf" srcId="{9B079ABD-A7F9-4EB1-B012-1066A37120D9}" destId="{1A42F48B-AF9B-456C-B6CB-823435D08AC6}" srcOrd="1" destOrd="0" presId="urn:microsoft.com/office/officeart/2008/layout/VerticalCurvedList"/>
    <dgm:cxn modelId="{0F7649B1-E133-4420-9556-86710EF54E49}" type="presParOf" srcId="{9B079ABD-A7F9-4EB1-B012-1066A37120D9}" destId="{A0503EA2-1641-407A-8067-260AFDB2F014}" srcOrd="2" destOrd="0" presId="urn:microsoft.com/office/officeart/2008/layout/VerticalCurvedList"/>
    <dgm:cxn modelId="{E2E8DCFF-A8C3-4840-9B62-6601A92F8E81}" type="presParOf" srcId="{9B079ABD-A7F9-4EB1-B012-1066A37120D9}" destId="{B0F2D53A-427E-4434-A47D-9803FC50B857}" srcOrd="3" destOrd="0" presId="urn:microsoft.com/office/officeart/2008/layout/VerticalCurvedList"/>
    <dgm:cxn modelId="{9E3BE33F-F45B-49E3-A441-D51AB6AA108A}" type="presParOf" srcId="{D22AA32E-E686-4804-83BF-845475F513EB}" destId="{93597B56-5CD8-4D6A-BF7E-07E2675BB62D}" srcOrd="1" destOrd="0" presId="urn:microsoft.com/office/officeart/2008/layout/VerticalCurvedList"/>
    <dgm:cxn modelId="{E9A014AE-DF5E-4912-82A6-F14DE48D085E}" type="presParOf" srcId="{D22AA32E-E686-4804-83BF-845475F513EB}" destId="{8593A301-A9E4-4857-850B-F09E01AC97F4}" srcOrd="2" destOrd="0" presId="urn:microsoft.com/office/officeart/2008/layout/VerticalCurvedList"/>
    <dgm:cxn modelId="{F5C93CD8-14B2-40F7-8457-2FE48CD88307}" type="presParOf" srcId="{8593A301-A9E4-4857-850B-F09E01AC97F4}" destId="{8A9A378D-40D5-4ED8-86C2-70F0452F9D1E}" srcOrd="0" destOrd="0" presId="urn:microsoft.com/office/officeart/2008/layout/VerticalCurvedList"/>
    <dgm:cxn modelId="{381EA31B-056A-4D37-925C-D807782564AE}" type="presParOf" srcId="{D22AA32E-E686-4804-83BF-845475F513EB}" destId="{7014D73D-6BE6-4F7E-9FFC-0396BCC6EDE1}" srcOrd="3" destOrd="0" presId="urn:microsoft.com/office/officeart/2008/layout/VerticalCurvedList"/>
    <dgm:cxn modelId="{AF2B6CED-C054-4E39-89DA-2AEF799E7D31}" type="presParOf" srcId="{D22AA32E-E686-4804-83BF-845475F513EB}" destId="{97EAC4D1-8D0A-45AE-9E81-B336201A99FF}" srcOrd="4" destOrd="0" presId="urn:microsoft.com/office/officeart/2008/layout/VerticalCurvedList"/>
    <dgm:cxn modelId="{5375FC82-9D23-45FA-9F4B-70D30E4E9F8C}" type="presParOf" srcId="{97EAC4D1-8D0A-45AE-9E81-B336201A99FF}" destId="{E179369A-0E5F-4E26-BAC5-816A62F3B4E1}" srcOrd="0" destOrd="0" presId="urn:microsoft.com/office/officeart/2008/layout/VerticalCurvedList"/>
    <dgm:cxn modelId="{C6D4FB22-8B45-448B-B996-DE7F5A2E569E}" type="presParOf" srcId="{D22AA32E-E686-4804-83BF-845475F513EB}" destId="{0683A7AD-42D2-4277-BF8D-4EAFA8275C6B}" srcOrd="5" destOrd="0" presId="urn:microsoft.com/office/officeart/2008/layout/VerticalCurvedList"/>
    <dgm:cxn modelId="{BF68E206-B31B-40DC-AFB6-5342807F3B01}" type="presParOf" srcId="{D22AA32E-E686-4804-83BF-845475F513EB}" destId="{4ED4D169-6312-4676-B8C5-4B2D0783D916}" srcOrd="6" destOrd="0" presId="urn:microsoft.com/office/officeart/2008/layout/VerticalCurvedList"/>
    <dgm:cxn modelId="{F212FEAB-761F-4DAC-A569-5557DD12F54C}" type="presParOf" srcId="{4ED4D169-6312-4676-B8C5-4B2D0783D916}" destId="{B9E32E98-7C9B-4DE3-B494-25BCED0A19C5}" srcOrd="0" destOrd="0" presId="urn:microsoft.com/office/officeart/2008/layout/VerticalCurvedList"/>
    <dgm:cxn modelId="{39FC982E-DC20-4AAD-9B31-48727BD0E351}" type="presParOf" srcId="{D22AA32E-E686-4804-83BF-845475F513EB}" destId="{BD4A5841-2351-4692-9ABC-048AB4D9F62E}" srcOrd="7" destOrd="0" presId="urn:microsoft.com/office/officeart/2008/layout/VerticalCurvedList"/>
    <dgm:cxn modelId="{1BC624FE-C5C4-4109-8544-F00F10EEA440}" type="presParOf" srcId="{D22AA32E-E686-4804-83BF-845475F513EB}" destId="{EB93FD73-BD6E-45F3-8B4B-4123929F81DF}" srcOrd="8" destOrd="0" presId="urn:microsoft.com/office/officeart/2008/layout/VerticalCurvedList"/>
    <dgm:cxn modelId="{864003C6-122C-4F10-9CBE-7CCA639D5587}" type="presParOf" srcId="{EB93FD73-BD6E-45F3-8B4B-4123929F81DF}" destId="{101FF0EF-736D-46D5-8A0C-C15A705D9199}" srcOrd="0" destOrd="0" presId="urn:microsoft.com/office/officeart/2008/layout/VerticalCurvedList"/>
    <dgm:cxn modelId="{77B5A2E7-C058-4590-BD4F-9CBA2CEDCE26}" type="presParOf" srcId="{D22AA32E-E686-4804-83BF-845475F513EB}" destId="{4B72A016-FD6A-461D-9048-D9BD4FA1DB4D}" srcOrd="9" destOrd="0" presId="urn:microsoft.com/office/officeart/2008/layout/VerticalCurvedList"/>
    <dgm:cxn modelId="{A27A5D0E-B0C7-450B-8662-CEF703EC562D}" type="presParOf" srcId="{D22AA32E-E686-4804-83BF-845475F513EB}" destId="{92443699-C4CE-431B-9642-C3C5CB33DEAD}" srcOrd="10" destOrd="0" presId="urn:microsoft.com/office/officeart/2008/layout/VerticalCurvedList"/>
    <dgm:cxn modelId="{F0BD9667-6BC1-4831-B63C-F12A546C0250}" type="presParOf" srcId="{92443699-C4CE-431B-9642-C3C5CB33DEAD}" destId="{48FCB445-0ED0-4587-A837-CE8D7D8DABCE}" srcOrd="0" destOrd="0" presId="urn:microsoft.com/office/officeart/2008/layout/VerticalCurvedList"/>
    <dgm:cxn modelId="{4F403C84-2B61-49DB-B08B-517CFD9AF08B}" type="presParOf" srcId="{D22AA32E-E686-4804-83BF-845475F513EB}" destId="{519C539A-0D46-45D1-822C-89F4D984861B}" srcOrd="11" destOrd="0" presId="urn:microsoft.com/office/officeart/2008/layout/VerticalCurvedList"/>
    <dgm:cxn modelId="{CA48694A-73B0-4AF3-AE76-0C2E8013A295}" type="presParOf" srcId="{D22AA32E-E686-4804-83BF-845475F513EB}" destId="{5628B312-3551-4A74-A9E2-AB0588BF9275}" srcOrd="12" destOrd="0" presId="urn:microsoft.com/office/officeart/2008/layout/VerticalCurvedList"/>
    <dgm:cxn modelId="{4F0A0B44-7972-4B11-BC21-1E454F453A44}" type="presParOf" srcId="{5628B312-3551-4A74-A9E2-AB0588BF9275}" destId="{FCAF9F5E-DD6A-4430-8F86-BB7E084A642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42F48B-AF9B-456C-B6CB-823435D08AC6}">
      <dsp:nvSpPr>
        <dsp:cNvPr id="0" name=""/>
        <dsp:cNvSpPr/>
      </dsp:nvSpPr>
      <dsp:spPr>
        <a:xfrm>
          <a:off x="-5574989" y="-853493"/>
          <a:ext cx="6637761" cy="6637761"/>
        </a:xfrm>
        <a:prstGeom prst="blockArc">
          <a:avLst>
            <a:gd name="adj1" fmla="val 18900000"/>
            <a:gd name="adj2" fmla="val 2700000"/>
            <a:gd name="adj3" fmla="val 325"/>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597B56-5CD8-4D6A-BF7E-07E2675BB62D}">
      <dsp:nvSpPr>
        <dsp:cNvPr id="0" name=""/>
        <dsp:cNvSpPr/>
      </dsp:nvSpPr>
      <dsp:spPr>
        <a:xfrm>
          <a:off x="396095" y="259654"/>
          <a:ext cx="11023764" cy="51911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045" tIns="66040" rIns="66040" bIns="66040" numCol="1" spcCol="1270" anchor="ctr" anchorCtr="0">
          <a:noAutofit/>
        </a:bodyPr>
        <a:lstStyle/>
        <a:p>
          <a:pPr marL="0" lvl="0" indent="0" algn="l" defTabSz="1155700" rtl="0">
            <a:lnSpc>
              <a:spcPct val="90000"/>
            </a:lnSpc>
            <a:spcBef>
              <a:spcPct val="0"/>
            </a:spcBef>
            <a:spcAft>
              <a:spcPct val="35000"/>
            </a:spcAft>
            <a:buNone/>
          </a:pPr>
          <a:r>
            <a:rPr lang="en-US" altLang="zh-CN" sz="2600" kern="1200" dirty="0"/>
            <a:t>K</a:t>
          </a:r>
          <a:r>
            <a:rPr lang="zh-CN" altLang="en-US" sz="2600" kern="1200" dirty="0"/>
            <a:t>近邻学习</a:t>
          </a:r>
          <a:endParaRPr lang="en-US" altLang="zh-CN" sz="2600" kern="1200" dirty="0"/>
        </a:p>
      </dsp:txBody>
      <dsp:txXfrm>
        <a:off x="396095" y="259654"/>
        <a:ext cx="11023764" cy="519111"/>
      </dsp:txXfrm>
    </dsp:sp>
    <dsp:sp modelId="{8A9A378D-40D5-4ED8-86C2-70F0452F9D1E}">
      <dsp:nvSpPr>
        <dsp:cNvPr id="0" name=""/>
        <dsp:cNvSpPr/>
      </dsp:nvSpPr>
      <dsp:spPr>
        <a:xfrm>
          <a:off x="71650" y="194765"/>
          <a:ext cx="648889" cy="648889"/>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14D73D-6BE6-4F7E-9FFC-0396BCC6EDE1}">
      <dsp:nvSpPr>
        <dsp:cNvPr id="0" name=""/>
        <dsp:cNvSpPr/>
      </dsp:nvSpPr>
      <dsp:spPr>
        <a:xfrm>
          <a:off x="823100" y="1038223"/>
          <a:ext cx="10596759" cy="51911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045" tIns="66040" rIns="66040" bIns="66040" numCol="1" spcCol="1270" anchor="ctr" anchorCtr="0">
          <a:noAutofit/>
        </a:bodyPr>
        <a:lstStyle/>
        <a:p>
          <a:pPr marL="0" lvl="0" indent="0" algn="l" defTabSz="1155700" rtl="0">
            <a:lnSpc>
              <a:spcPct val="90000"/>
            </a:lnSpc>
            <a:spcBef>
              <a:spcPct val="0"/>
            </a:spcBef>
            <a:spcAft>
              <a:spcPct val="35000"/>
            </a:spcAft>
            <a:buNone/>
          </a:pPr>
          <a:r>
            <a:rPr lang="zh-CN" altLang="en-US" sz="2600" kern="1200" dirty="0"/>
            <a:t>低维嵌入</a:t>
          </a:r>
          <a:endParaRPr lang="en-US" altLang="zh-CN" sz="2600" kern="1200" dirty="0"/>
        </a:p>
      </dsp:txBody>
      <dsp:txXfrm>
        <a:off x="823100" y="1038223"/>
        <a:ext cx="10596759" cy="519111"/>
      </dsp:txXfrm>
    </dsp:sp>
    <dsp:sp modelId="{E179369A-0E5F-4E26-BAC5-816A62F3B4E1}">
      <dsp:nvSpPr>
        <dsp:cNvPr id="0" name=""/>
        <dsp:cNvSpPr/>
      </dsp:nvSpPr>
      <dsp:spPr>
        <a:xfrm>
          <a:off x="498655" y="973334"/>
          <a:ext cx="648889" cy="648889"/>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83A7AD-42D2-4277-BF8D-4EAFA8275C6B}">
      <dsp:nvSpPr>
        <dsp:cNvPr id="0" name=""/>
        <dsp:cNvSpPr/>
      </dsp:nvSpPr>
      <dsp:spPr>
        <a:xfrm>
          <a:off x="1018359" y="1816793"/>
          <a:ext cx="10401501" cy="51911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045" tIns="66040" rIns="66040" bIns="66040" numCol="1" spcCol="1270" anchor="ctr" anchorCtr="0">
          <a:noAutofit/>
        </a:bodyPr>
        <a:lstStyle/>
        <a:p>
          <a:pPr marL="0" lvl="0" indent="0" algn="l" defTabSz="1155700" rtl="0">
            <a:lnSpc>
              <a:spcPct val="90000"/>
            </a:lnSpc>
            <a:spcBef>
              <a:spcPct val="0"/>
            </a:spcBef>
            <a:spcAft>
              <a:spcPct val="35000"/>
            </a:spcAft>
            <a:buNone/>
          </a:pPr>
          <a:r>
            <a:rPr lang="zh-CN" altLang="en-US" sz="2600" kern="1200" dirty="0"/>
            <a:t>主成分学习</a:t>
          </a:r>
          <a:endParaRPr lang="en-US" altLang="zh-CN" sz="2600" kern="1200" dirty="0"/>
        </a:p>
      </dsp:txBody>
      <dsp:txXfrm>
        <a:off x="1018359" y="1816793"/>
        <a:ext cx="10401501" cy="519111"/>
      </dsp:txXfrm>
    </dsp:sp>
    <dsp:sp modelId="{B9E32E98-7C9B-4DE3-B494-25BCED0A19C5}">
      <dsp:nvSpPr>
        <dsp:cNvPr id="0" name=""/>
        <dsp:cNvSpPr/>
      </dsp:nvSpPr>
      <dsp:spPr>
        <a:xfrm>
          <a:off x="693914" y="1751904"/>
          <a:ext cx="648889" cy="648889"/>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4A5841-2351-4692-9ABC-048AB4D9F62E}">
      <dsp:nvSpPr>
        <dsp:cNvPr id="0" name=""/>
        <dsp:cNvSpPr/>
      </dsp:nvSpPr>
      <dsp:spPr>
        <a:xfrm>
          <a:off x="1018359" y="2594869"/>
          <a:ext cx="10401501" cy="51911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045" tIns="66040" rIns="66040" bIns="66040" numCol="1" spcCol="1270" anchor="ctr" anchorCtr="0">
          <a:noAutofit/>
        </a:bodyPr>
        <a:lstStyle/>
        <a:p>
          <a:pPr marL="0" lvl="0" indent="0" algn="l" defTabSz="1155700" rtl="0">
            <a:lnSpc>
              <a:spcPct val="90000"/>
            </a:lnSpc>
            <a:spcBef>
              <a:spcPct val="0"/>
            </a:spcBef>
            <a:spcAft>
              <a:spcPct val="35000"/>
            </a:spcAft>
            <a:buNone/>
          </a:pPr>
          <a:r>
            <a:rPr lang="zh-CN" altLang="en-US" sz="2600" kern="1200" dirty="0"/>
            <a:t>核化线性降维</a:t>
          </a:r>
          <a:endParaRPr lang="en-US" altLang="zh-CN" sz="2600" kern="1200" dirty="0"/>
        </a:p>
      </dsp:txBody>
      <dsp:txXfrm>
        <a:off x="1018359" y="2594869"/>
        <a:ext cx="10401501" cy="519111"/>
      </dsp:txXfrm>
    </dsp:sp>
    <dsp:sp modelId="{101FF0EF-736D-46D5-8A0C-C15A705D9199}">
      <dsp:nvSpPr>
        <dsp:cNvPr id="0" name=""/>
        <dsp:cNvSpPr/>
      </dsp:nvSpPr>
      <dsp:spPr>
        <a:xfrm>
          <a:off x="693914" y="2529980"/>
          <a:ext cx="648889" cy="648889"/>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72A016-FD6A-461D-9048-D9BD4FA1DB4D}">
      <dsp:nvSpPr>
        <dsp:cNvPr id="0" name=""/>
        <dsp:cNvSpPr/>
      </dsp:nvSpPr>
      <dsp:spPr>
        <a:xfrm>
          <a:off x="823100" y="3373439"/>
          <a:ext cx="10596759" cy="51911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045" tIns="66040" rIns="66040" bIns="66040" numCol="1" spcCol="1270" anchor="ctr" anchorCtr="0">
          <a:noAutofit/>
        </a:bodyPr>
        <a:lstStyle/>
        <a:p>
          <a:pPr marL="0" lvl="0" indent="0" algn="l" defTabSz="1155700">
            <a:lnSpc>
              <a:spcPct val="90000"/>
            </a:lnSpc>
            <a:spcBef>
              <a:spcPct val="0"/>
            </a:spcBef>
            <a:spcAft>
              <a:spcPct val="35000"/>
            </a:spcAft>
            <a:buNone/>
          </a:pPr>
          <a:r>
            <a:rPr lang="zh-CN" altLang="en-US" sz="2600" kern="1200" dirty="0"/>
            <a:t>流形学习</a:t>
          </a:r>
          <a:endParaRPr lang="en-US" altLang="zh-CN" sz="2600" kern="1200" dirty="0"/>
        </a:p>
      </dsp:txBody>
      <dsp:txXfrm>
        <a:off x="823100" y="3373439"/>
        <a:ext cx="10596759" cy="519111"/>
      </dsp:txXfrm>
    </dsp:sp>
    <dsp:sp modelId="{48FCB445-0ED0-4587-A837-CE8D7D8DABCE}">
      <dsp:nvSpPr>
        <dsp:cNvPr id="0" name=""/>
        <dsp:cNvSpPr/>
      </dsp:nvSpPr>
      <dsp:spPr>
        <a:xfrm>
          <a:off x="498655" y="3308550"/>
          <a:ext cx="648889" cy="648889"/>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9C539A-0D46-45D1-822C-89F4D984861B}">
      <dsp:nvSpPr>
        <dsp:cNvPr id="0" name=""/>
        <dsp:cNvSpPr/>
      </dsp:nvSpPr>
      <dsp:spPr>
        <a:xfrm>
          <a:off x="396095" y="4152008"/>
          <a:ext cx="11023764" cy="51911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045" tIns="66040" rIns="66040" bIns="66040" numCol="1" spcCol="1270" anchor="ctr" anchorCtr="0">
          <a:noAutofit/>
        </a:bodyPr>
        <a:lstStyle/>
        <a:p>
          <a:pPr marL="0" lvl="0" indent="0" algn="l" defTabSz="1155700">
            <a:lnSpc>
              <a:spcPct val="90000"/>
            </a:lnSpc>
            <a:spcBef>
              <a:spcPct val="0"/>
            </a:spcBef>
            <a:spcAft>
              <a:spcPct val="35000"/>
            </a:spcAft>
            <a:buNone/>
          </a:pPr>
          <a:r>
            <a:rPr lang="zh-CN" altLang="en-US" sz="2600" kern="1200"/>
            <a:t>度量学习</a:t>
          </a:r>
          <a:endParaRPr lang="en-US" altLang="zh-CN" sz="2600" kern="1200" dirty="0"/>
        </a:p>
      </dsp:txBody>
      <dsp:txXfrm>
        <a:off x="396095" y="4152008"/>
        <a:ext cx="11023764" cy="519111"/>
      </dsp:txXfrm>
    </dsp:sp>
    <dsp:sp modelId="{FCAF9F5E-DD6A-4430-8F86-BB7E084A642C}">
      <dsp:nvSpPr>
        <dsp:cNvPr id="0" name=""/>
        <dsp:cNvSpPr/>
      </dsp:nvSpPr>
      <dsp:spPr>
        <a:xfrm>
          <a:off x="71650" y="4087119"/>
          <a:ext cx="648889" cy="648889"/>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9013AA58-B94A-4B6D-9416-516C3C49C321}" type="datetimeFigureOut">
              <a:rPr lang="zh-CN" altLang="en-US" smtClean="0"/>
              <a:t>2024/9/9</a:t>
            </a:fld>
            <a:endParaRPr lang="zh-CN" altLang="en-US"/>
          </a:p>
        </p:txBody>
      </p:sp>
      <p:sp>
        <p:nvSpPr>
          <p:cNvPr id="4" name="页脚占位符 3"/>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2FB334C4-E6A6-469E-BE76-686BC5428D78}" type="slidenum">
              <a:rPr lang="zh-CN" altLang="en-US" smtClean="0"/>
              <a:t>‹#›</a:t>
            </a:fld>
            <a:endParaRPr lang="zh-CN" altLang="en-US"/>
          </a:p>
        </p:txBody>
      </p:sp>
    </p:spTree>
    <p:extLst>
      <p:ext uri="{BB962C8B-B14F-4D97-AF65-F5344CB8AC3E}">
        <p14:creationId xmlns:p14="http://schemas.microsoft.com/office/powerpoint/2010/main" val="3563356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E28D15BC-F879-AE4D-B006-C2E3B425B2B0}" type="datetimeFigureOut">
              <a:rPr kumimoji="1" lang="zh-CN" altLang="en-US" smtClean="0"/>
              <a:t>2024/9/9</a:t>
            </a:fld>
            <a:endParaRPr kumimoji="1"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396E41FC-CD1F-2241-B8E1-D35625870791}" type="slidenum">
              <a:rPr kumimoji="1" lang="zh-CN" altLang="en-US" smtClean="0"/>
              <a:t>‹#›</a:t>
            </a:fld>
            <a:endParaRPr kumimoji="1" lang="zh-CN" altLang="en-US"/>
          </a:p>
        </p:txBody>
      </p:sp>
    </p:spTree>
    <p:extLst>
      <p:ext uri="{BB962C8B-B14F-4D97-AF65-F5344CB8AC3E}">
        <p14:creationId xmlns:p14="http://schemas.microsoft.com/office/powerpoint/2010/main" val="1090369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1</a:t>
            </a:fld>
            <a:endParaRPr kumimoji="1" lang="zh-CN" altLang="en-US"/>
          </a:p>
        </p:txBody>
      </p:sp>
    </p:spTree>
    <p:extLst>
      <p:ext uri="{BB962C8B-B14F-4D97-AF65-F5344CB8AC3E}">
        <p14:creationId xmlns:p14="http://schemas.microsoft.com/office/powerpoint/2010/main" val="1370504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31</a:t>
            </a:fld>
            <a:endParaRPr kumimoji="1" lang="zh-CN" altLang="en-US"/>
          </a:p>
        </p:txBody>
      </p:sp>
    </p:spTree>
    <p:extLst>
      <p:ext uri="{BB962C8B-B14F-4D97-AF65-F5344CB8AC3E}">
        <p14:creationId xmlns:p14="http://schemas.microsoft.com/office/powerpoint/2010/main" val="2416659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a:prstGeom prst="rect">
            <a:avLst/>
          </a:prstGeom>
          <a:noFill/>
          <a:ln w="12700">
            <a:solidFill>
              <a:prstClr val="black"/>
            </a:solidFill>
          </a:ln>
        </p:spPr>
      </p:sp>
      <p:sp>
        <p:nvSpPr>
          <p:cNvPr id="3" name="备注占位符 2"/>
          <p:cNvSpPr>
            <a:spLocks noGrp="1"/>
          </p:cNvSpPr>
          <p:nvPr>
            <p:ph type="body" idx="1"/>
          </p:nvPr>
        </p:nvSpPr>
        <p:spPr>
          <a:xfrm>
            <a:off x="914400" y="3300413"/>
            <a:ext cx="7315200" cy="2700337"/>
          </a:xfrm>
          <a:prstGeom prst="rect">
            <a:avLst/>
          </a:prstGeom>
        </p:spPr>
        <p:txBody>
          <a:bodyPr/>
          <a:lstStyle/>
          <a:p>
            <a:endParaRPr lang="zh-CN" altLang="en-US" dirty="0"/>
          </a:p>
        </p:txBody>
      </p:sp>
    </p:spTree>
    <p:extLst>
      <p:ext uri="{BB962C8B-B14F-4D97-AF65-F5344CB8AC3E}">
        <p14:creationId xmlns:p14="http://schemas.microsoft.com/office/powerpoint/2010/main" val="271501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33</a:t>
            </a:fld>
            <a:endParaRPr kumimoji="1" lang="zh-CN" altLang="en-US"/>
          </a:p>
        </p:txBody>
      </p:sp>
    </p:spTree>
    <p:extLst>
      <p:ext uri="{BB962C8B-B14F-4D97-AF65-F5344CB8AC3E}">
        <p14:creationId xmlns:p14="http://schemas.microsoft.com/office/powerpoint/2010/main" val="1602884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40</a:t>
            </a:fld>
            <a:endParaRPr kumimoji="1" lang="zh-CN" altLang="en-US"/>
          </a:p>
        </p:txBody>
      </p:sp>
    </p:spTree>
    <p:extLst>
      <p:ext uri="{BB962C8B-B14F-4D97-AF65-F5344CB8AC3E}">
        <p14:creationId xmlns:p14="http://schemas.microsoft.com/office/powerpoint/2010/main" val="3306133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a:prstGeom prst="rect">
            <a:avLst/>
          </a:prstGeom>
          <a:noFill/>
          <a:ln w="12700">
            <a:solidFill>
              <a:prstClr val="black"/>
            </a:solidFill>
          </a:ln>
        </p:spPr>
      </p:sp>
      <p:sp>
        <p:nvSpPr>
          <p:cNvPr id="3" name="备注占位符 2"/>
          <p:cNvSpPr>
            <a:spLocks noGrp="1"/>
          </p:cNvSpPr>
          <p:nvPr>
            <p:ph type="body" idx="1"/>
          </p:nvPr>
        </p:nvSpPr>
        <p:spPr>
          <a:xfrm>
            <a:off x="914400" y="3300413"/>
            <a:ext cx="7315200" cy="2700337"/>
          </a:xfrm>
          <a:prstGeom prst="rect">
            <a:avLst/>
          </a:prstGeom>
        </p:spPr>
        <p:txBody>
          <a:bodyPr/>
          <a:lstStyle/>
          <a:p>
            <a:endParaRPr lang="zh-CN" altLang="en-US" dirty="0"/>
          </a:p>
        </p:txBody>
      </p:sp>
    </p:spTree>
    <p:extLst>
      <p:ext uri="{BB962C8B-B14F-4D97-AF65-F5344CB8AC3E}">
        <p14:creationId xmlns:p14="http://schemas.microsoft.com/office/powerpoint/2010/main" val="3891423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31BEF8C-BB7F-5441-A0E8-5A7646ED82AD}" type="slidenum">
              <a:rPr lang="en-US" smtClean="0"/>
              <a:t>43</a:t>
            </a:fld>
            <a:endParaRPr lang="en-US"/>
          </a:p>
        </p:txBody>
      </p:sp>
    </p:spTree>
    <p:extLst>
      <p:ext uri="{BB962C8B-B14F-4D97-AF65-F5344CB8AC3E}">
        <p14:creationId xmlns:p14="http://schemas.microsoft.com/office/powerpoint/2010/main" val="1265215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233221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31BEF8C-BB7F-5441-A0E8-5A7646ED82AD}" type="slidenum">
              <a:rPr lang="en-US" smtClean="0"/>
              <a:t>45</a:t>
            </a:fld>
            <a:endParaRPr lang="en-US"/>
          </a:p>
        </p:txBody>
      </p:sp>
    </p:spTree>
    <p:extLst>
      <p:ext uri="{BB962C8B-B14F-4D97-AF65-F5344CB8AC3E}">
        <p14:creationId xmlns:p14="http://schemas.microsoft.com/office/powerpoint/2010/main" val="2227032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31BEF8C-BB7F-5441-A0E8-5A7646ED82AD}" type="slidenum">
              <a:rPr lang="en-US" smtClean="0"/>
              <a:t>46</a:t>
            </a:fld>
            <a:endParaRPr lang="en-US"/>
          </a:p>
        </p:txBody>
      </p:sp>
    </p:spTree>
    <p:extLst>
      <p:ext uri="{BB962C8B-B14F-4D97-AF65-F5344CB8AC3E}">
        <p14:creationId xmlns:p14="http://schemas.microsoft.com/office/powerpoint/2010/main" val="2521128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31BEF8C-BB7F-5441-A0E8-5A7646ED82AD}" type="slidenum">
              <a:rPr lang="en-US" smtClean="0"/>
              <a:t>47</a:t>
            </a:fld>
            <a:endParaRPr lang="en-US"/>
          </a:p>
        </p:txBody>
      </p:sp>
    </p:spTree>
    <p:extLst>
      <p:ext uri="{BB962C8B-B14F-4D97-AF65-F5344CB8AC3E}">
        <p14:creationId xmlns:p14="http://schemas.microsoft.com/office/powerpoint/2010/main" val="206729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685800" y="4400550"/>
            <a:ext cx="5486400" cy="3600450"/>
          </a:xfrm>
          <a:prstGeom prst="rect">
            <a:avLst/>
          </a:prstGeom>
        </p:spPr>
        <p:txBody>
          <a:bodyPr>
            <a:normAutofit/>
          </a:bodyPr>
          <a:lstStyle/>
          <a:p>
            <a:endParaRPr/>
          </a:p>
        </p:txBody>
      </p:sp>
    </p:spTree>
    <p:extLst>
      <p:ext uri="{BB962C8B-B14F-4D97-AF65-F5344CB8AC3E}">
        <p14:creationId xmlns:p14="http://schemas.microsoft.com/office/powerpoint/2010/main" val="1507386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31BEF8C-BB7F-5441-A0E8-5A7646ED82AD}" type="slidenum">
              <a:rPr lang="en-US" smtClean="0"/>
              <a:t>48</a:t>
            </a:fld>
            <a:endParaRPr lang="en-US"/>
          </a:p>
        </p:txBody>
      </p:sp>
    </p:spTree>
    <p:extLst>
      <p:ext uri="{BB962C8B-B14F-4D97-AF65-F5344CB8AC3E}">
        <p14:creationId xmlns:p14="http://schemas.microsoft.com/office/powerpoint/2010/main" val="914385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31BEF8C-BB7F-5441-A0E8-5A7646ED82AD}" type="slidenum">
              <a:rPr lang="en-US" smtClean="0"/>
              <a:t>50</a:t>
            </a:fld>
            <a:endParaRPr lang="en-US"/>
          </a:p>
        </p:txBody>
      </p:sp>
    </p:spTree>
    <p:extLst>
      <p:ext uri="{BB962C8B-B14F-4D97-AF65-F5344CB8AC3E}">
        <p14:creationId xmlns:p14="http://schemas.microsoft.com/office/powerpoint/2010/main" val="2417826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31BEF8C-BB7F-5441-A0E8-5A7646ED82AD}" type="slidenum">
              <a:rPr lang="en-US" smtClean="0"/>
              <a:t>51</a:t>
            </a:fld>
            <a:endParaRPr lang="en-US"/>
          </a:p>
        </p:txBody>
      </p:sp>
    </p:spTree>
    <p:extLst>
      <p:ext uri="{BB962C8B-B14F-4D97-AF65-F5344CB8AC3E}">
        <p14:creationId xmlns:p14="http://schemas.microsoft.com/office/powerpoint/2010/main" val="3286952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31BEF8C-BB7F-5441-A0E8-5A7646ED82AD}" type="slidenum">
              <a:rPr lang="en-US" smtClean="0"/>
              <a:t>52</a:t>
            </a:fld>
            <a:endParaRPr lang="en-US"/>
          </a:p>
        </p:txBody>
      </p:sp>
    </p:spTree>
    <p:extLst>
      <p:ext uri="{BB962C8B-B14F-4D97-AF65-F5344CB8AC3E}">
        <p14:creationId xmlns:p14="http://schemas.microsoft.com/office/powerpoint/2010/main" val="4858571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31BEF8C-BB7F-5441-A0E8-5A7646ED82AD}" type="slidenum">
              <a:rPr lang="en-US" smtClean="0"/>
              <a:t>53</a:t>
            </a:fld>
            <a:endParaRPr lang="en-US"/>
          </a:p>
        </p:txBody>
      </p:sp>
    </p:spTree>
    <p:extLst>
      <p:ext uri="{BB962C8B-B14F-4D97-AF65-F5344CB8AC3E}">
        <p14:creationId xmlns:p14="http://schemas.microsoft.com/office/powerpoint/2010/main" val="1198302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31BEF8C-BB7F-5441-A0E8-5A7646ED82AD}" type="slidenum">
              <a:rPr lang="en-US" smtClean="0"/>
              <a:t>54</a:t>
            </a:fld>
            <a:endParaRPr lang="en-US"/>
          </a:p>
        </p:txBody>
      </p:sp>
    </p:spTree>
    <p:extLst>
      <p:ext uri="{BB962C8B-B14F-4D97-AF65-F5344CB8AC3E}">
        <p14:creationId xmlns:p14="http://schemas.microsoft.com/office/powerpoint/2010/main" val="961490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31BEF8C-BB7F-5441-A0E8-5A7646ED82AD}" type="slidenum">
              <a:rPr lang="en-US" smtClean="0"/>
              <a:t>55</a:t>
            </a:fld>
            <a:endParaRPr lang="en-US"/>
          </a:p>
        </p:txBody>
      </p:sp>
    </p:spTree>
    <p:extLst>
      <p:ext uri="{BB962C8B-B14F-4D97-AF65-F5344CB8AC3E}">
        <p14:creationId xmlns:p14="http://schemas.microsoft.com/office/powerpoint/2010/main" val="538579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31BEF8C-BB7F-5441-A0E8-5A7646ED82AD}" type="slidenum">
              <a:rPr lang="en-US" smtClean="0"/>
              <a:t>56</a:t>
            </a:fld>
            <a:endParaRPr lang="en-US"/>
          </a:p>
        </p:txBody>
      </p:sp>
    </p:spTree>
    <p:extLst>
      <p:ext uri="{BB962C8B-B14F-4D97-AF65-F5344CB8AC3E}">
        <p14:creationId xmlns:p14="http://schemas.microsoft.com/office/powerpoint/2010/main" val="682662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31BEF8C-BB7F-5441-A0E8-5A7646ED82AD}" type="slidenum">
              <a:rPr lang="en-US" smtClean="0"/>
              <a:t>57</a:t>
            </a:fld>
            <a:endParaRPr lang="en-US"/>
          </a:p>
        </p:txBody>
      </p:sp>
    </p:spTree>
    <p:extLst>
      <p:ext uri="{BB962C8B-B14F-4D97-AF65-F5344CB8AC3E}">
        <p14:creationId xmlns:p14="http://schemas.microsoft.com/office/powerpoint/2010/main" val="6507484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31BEF8C-BB7F-5441-A0E8-5A7646ED82AD}" type="slidenum">
              <a:rPr lang="en-US" smtClean="0"/>
              <a:t>58</a:t>
            </a:fld>
            <a:endParaRPr lang="en-US"/>
          </a:p>
        </p:txBody>
      </p:sp>
    </p:spTree>
    <p:extLst>
      <p:ext uri="{BB962C8B-B14F-4D97-AF65-F5344CB8AC3E}">
        <p14:creationId xmlns:p14="http://schemas.microsoft.com/office/powerpoint/2010/main" val="540981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685800" y="4400550"/>
            <a:ext cx="5486400" cy="3600450"/>
          </a:xfrm>
          <a:prstGeom prst="rect">
            <a:avLst/>
          </a:prstGeom>
        </p:spPr>
        <p:txBody>
          <a:bodyPr>
            <a:normAutofit/>
          </a:bodyPr>
          <a:lstStyle/>
          <a:p>
            <a:endParaRPr/>
          </a:p>
        </p:txBody>
      </p:sp>
    </p:spTree>
    <p:extLst>
      <p:ext uri="{BB962C8B-B14F-4D97-AF65-F5344CB8AC3E}">
        <p14:creationId xmlns:p14="http://schemas.microsoft.com/office/powerpoint/2010/main" val="23636062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31BEF8C-BB7F-5441-A0E8-5A7646ED82AD}" type="slidenum">
              <a:rPr lang="en-US" smtClean="0"/>
              <a:t>59</a:t>
            </a:fld>
            <a:endParaRPr lang="en-US"/>
          </a:p>
        </p:txBody>
      </p:sp>
    </p:spTree>
    <p:extLst>
      <p:ext uri="{BB962C8B-B14F-4D97-AF65-F5344CB8AC3E}">
        <p14:creationId xmlns:p14="http://schemas.microsoft.com/office/powerpoint/2010/main" val="37158271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61</a:t>
            </a:fld>
            <a:endParaRPr kumimoji="1" lang="zh-CN" altLang="en-US"/>
          </a:p>
        </p:txBody>
      </p:sp>
    </p:spTree>
    <p:extLst>
      <p:ext uri="{BB962C8B-B14F-4D97-AF65-F5344CB8AC3E}">
        <p14:creationId xmlns:p14="http://schemas.microsoft.com/office/powerpoint/2010/main" val="42092392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31BEF8C-BB7F-5441-A0E8-5A7646ED82AD}" type="slidenum">
              <a:rPr lang="en-US" smtClean="0"/>
              <a:t>62</a:t>
            </a:fld>
            <a:endParaRPr lang="en-US"/>
          </a:p>
        </p:txBody>
      </p:sp>
    </p:spTree>
    <p:extLst>
      <p:ext uri="{BB962C8B-B14F-4D97-AF65-F5344CB8AC3E}">
        <p14:creationId xmlns:p14="http://schemas.microsoft.com/office/powerpoint/2010/main" val="35737018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31BEF8C-BB7F-5441-A0E8-5A7646ED82AD}" type="slidenum">
              <a:rPr lang="en-US" smtClean="0"/>
              <a:t>63</a:t>
            </a:fld>
            <a:endParaRPr lang="en-US"/>
          </a:p>
        </p:txBody>
      </p:sp>
    </p:spTree>
    <p:extLst>
      <p:ext uri="{BB962C8B-B14F-4D97-AF65-F5344CB8AC3E}">
        <p14:creationId xmlns:p14="http://schemas.microsoft.com/office/powerpoint/2010/main" val="26539971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31BEF8C-BB7F-5441-A0E8-5A7646ED82AD}" type="slidenum">
              <a:rPr lang="en-US" smtClean="0"/>
              <a:t>64</a:t>
            </a:fld>
            <a:endParaRPr lang="en-US"/>
          </a:p>
        </p:txBody>
      </p:sp>
    </p:spTree>
    <p:extLst>
      <p:ext uri="{BB962C8B-B14F-4D97-AF65-F5344CB8AC3E}">
        <p14:creationId xmlns:p14="http://schemas.microsoft.com/office/powerpoint/2010/main" val="9471793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685800" y="4400550"/>
            <a:ext cx="5486400" cy="3600450"/>
          </a:xfrm>
          <a:prstGeom prst="rect">
            <a:avLst/>
          </a:prstGeom>
        </p:spPr>
        <p:txBody>
          <a:bodyPr>
            <a:normAutofit/>
          </a:bodyPr>
          <a:lstStyle/>
          <a:p>
            <a:endParaRPr/>
          </a:p>
        </p:txBody>
      </p:sp>
    </p:spTree>
    <p:extLst>
      <p:ext uri="{BB962C8B-B14F-4D97-AF65-F5344CB8AC3E}">
        <p14:creationId xmlns:p14="http://schemas.microsoft.com/office/powerpoint/2010/main" val="2210175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31BEF8C-BB7F-5441-A0E8-5A7646ED82AD}" type="slidenum">
              <a:rPr lang="en-US" smtClean="0"/>
              <a:t>67</a:t>
            </a:fld>
            <a:endParaRPr lang="en-US"/>
          </a:p>
        </p:txBody>
      </p:sp>
    </p:spTree>
    <p:extLst>
      <p:ext uri="{BB962C8B-B14F-4D97-AF65-F5344CB8AC3E}">
        <p14:creationId xmlns:p14="http://schemas.microsoft.com/office/powerpoint/2010/main" val="27895002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31BEF8C-BB7F-5441-A0E8-5A7646ED82AD}" type="slidenum">
              <a:rPr lang="en-US" smtClean="0"/>
              <a:t>68</a:t>
            </a:fld>
            <a:endParaRPr lang="en-US"/>
          </a:p>
        </p:txBody>
      </p:sp>
    </p:spTree>
    <p:extLst>
      <p:ext uri="{BB962C8B-B14F-4D97-AF65-F5344CB8AC3E}">
        <p14:creationId xmlns:p14="http://schemas.microsoft.com/office/powerpoint/2010/main" val="26380885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31BEF8C-BB7F-5441-A0E8-5A7646ED82AD}" type="slidenum">
              <a:rPr lang="en-US" smtClean="0"/>
              <a:t>69</a:t>
            </a:fld>
            <a:endParaRPr lang="en-US"/>
          </a:p>
        </p:txBody>
      </p:sp>
    </p:spTree>
    <p:extLst>
      <p:ext uri="{BB962C8B-B14F-4D97-AF65-F5344CB8AC3E}">
        <p14:creationId xmlns:p14="http://schemas.microsoft.com/office/powerpoint/2010/main" val="7805361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748824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685800" y="4400550"/>
            <a:ext cx="5486400" cy="3600450"/>
          </a:xfrm>
          <a:prstGeom prst="rect">
            <a:avLst/>
          </a:prstGeom>
        </p:spPr>
        <p:txBody>
          <a:bodyPr>
            <a:normAutofit/>
          </a:bodyPr>
          <a:lstStyle/>
          <a:p>
            <a:endParaRPr/>
          </a:p>
        </p:txBody>
      </p:sp>
    </p:spTree>
    <p:extLst>
      <p:ext uri="{BB962C8B-B14F-4D97-AF65-F5344CB8AC3E}">
        <p14:creationId xmlns:p14="http://schemas.microsoft.com/office/powerpoint/2010/main" val="7531393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9437939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31BEF8C-BB7F-5441-A0E8-5A7646ED82AD}" type="slidenum">
              <a:rPr lang="en-US" smtClean="0"/>
              <a:t>74</a:t>
            </a:fld>
            <a:endParaRPr lang="en-US"/>
          </a:p>
        </p:txBody>
      </p:sp>
    </p:spTree>
    <p:extLst>
      <p:ext uri="{BB962C8B-B14F-4D97-AF65-F5344CB8AC3E}">
        <p14:creationId xmlns:p14="http://schemas.microsoft.com/office/powerpoint/2010/main" val="36702645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31BEF8C-BB7F-5441-A0E8-5A7646ED82AD}" type="slidenum">
              <a:rPr lang="en-US" smtClean="0"/>
              <a:t>75</a:t>
            </a:fld>
            <a:endParaRPr lang="en-US"/>
          </a:p>
        </p:txBody>
      </p:sp>
    </p:spTree>
    <p:extLst>
      <p:ext uri="{BB962C8B-B14F-4D97-AF65-F5344CB8AC3E}">
        <p14:creationId xmlns:p14="http://schemas.microsoft.com/office/powerpoint/2010/main" val="16668174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31BEF8C-BB7F-5441-A0E8-5A7646ED82AD}" type="slidenum">
              <a:rPr lang="en-US" smtClean="0"/>
              <a:t>76</a:t>
            </a:fld>
            <a:endParaRPr lang="en-US"/>
          </a:p>
        </p:txBody>
      </p:sp>
    </p:spTree>
    <p:extLst>
      <p:ext uri="{BB962C8B-B14F-4D97-AF65-F5344CB8AC3E}">
        <p14:creationId xmlns:p14="http://schemas.microsoft.com/office/powerpoint/2010/main" val="2347650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8</a:t>
            </a:fld>
            <a:endParaRPr kumimoji="1" lang="zh-CN" altLang="en-US"/>
          </a:p>
        </p:txBody>
      </p:sp>
    </p:spTree>
    <p:extLst>
      <p:ext uri="{BB962C8B-B14F-4D97-AF65-F5344CB8AC3E}">
        <p14:creationId xmlns:p14="http://schemas.microsoft.com/office/powerpoint/2010/main" val="3964706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31BEF8C-BB7F-5441-A0E8-5A7646ED82AD}" type="slidenum">
              <a:rPr lang="en-US" smtClean="0">
                <a:solidFill>
                  <a:prstClr val="black"/>
                </a:solidFill>
                <a:latin typeface="Calibri" panose="020F0502020204030204"/>
              </a:rPr>
              <a:pPr/>
              <a:t>10</a:t>
            </a:fld>
            <a:endParaRPr lang="en-US">
              <a:solidFill>
                <a:prstClr val="black"/>
              </a:solidFill>
              <a:latin typeface="Calibri" panose="020F0502020204030204"/>
            </a:endParaRPr>
          </a:p>
        </p:txBody>
      </p:sp>
    </p:spTree>
    <p:extLst>
      <p:ext uri="{BB962C8B-B14F-4D97-AF65-F5344CB8AC3E}">
        <p14:creationId xmlns:p14="http://schemas.microsoft.com/office/powerpoint/2010/main" val="3357242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31BEF8C-BB7F-5441-A0E8-5A7646ED82AD}" type="slidenum">
              <a:rPr lang="en-US" smtClean="0">
                <a:solidFill>
                  <a:prstClr val="black"/>
                </a:solidFill>
                <a:latin typeface="Calibri" panose="020F0502020204030204"/>
              </a:rPr>
              <a:pPr/>
              <a:t>11</a:t>
            </a:fld>
            <a:endParaRPr lang="en-US">
              <a:solidFill>
                <a:prstClr val="black"/>
              </a:solidFill>
              <a:latin typeface="Calibri" panose="020F0502020204030204"/>
            </a:endParaRPr>
          </a:p>
        </p:txBody>
      </p:sp>
    </p:spTree>
    <p:extLst>
      <p:ext uri="{BB962C8B-B14F-4D97-AF65-F5344CB8AC3E}">
        <p14:creationId xmlns:p14="http://schemas.microsoft.com/office/powerpoint/2010/main" val="3949190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a:prstGeom prst="rect">
            <a:avLst/>
          </a:prstGeom>
          <a:noFill/>
          <a:ln w="12700">
            <a:solidFill>
              <a:prstClr val="black"/>
            </a:solidFill>
          </a:ln>
        </p:spPr>
      </p:sp>
      <p:sp>
        <p:nvSpPr>
          <p:cNvPr id="3" name="备注占位符 2"/>
          <p:cNvSpPr>
            <a:spLocks noGrp="1"/>
          </p:cNvSpPr>
          <p:nvPr>
            <p:ph type="body" idx="1"/>
          </p:nvPr>
        </p:nvSpPr>
        <p:spPr>
          <a:xfrm>
            <a:off x="914400" y="3300413"/>
            <a:ext cx="7315200" cy="2700337"/>
          </a:xfrm>
          <a:prstGeom prst="rect">
            <a:avLst/>
          </a:prstGeom>
        </p:spPr>
        <p:txBody>
          <a:bodyPr/>
          <a:lstStyle/>
          <a:p>
            <a:endParaRPr lang="zh-CN" altLang="en-US" dirty="0"/>
          </a:p>
        </p:txBody>
      </p:sp>
    </p:spTree>
    <p:extLst>
      <p:ext uri="{BB962C8B-B14F-4D97-AF65-F5344CB8AC3E}">
        <p14:creationId xmlns:p14="http://schemas.microsoft.com/office/powerpoint/2010/main" val="2504392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a:prstGeom prst="rect">
            <a:avLst/>
          </a:prstGeom>
          <a:noFill/>
          <a:ln w="12700">
            <a:solidFill>
              <a:prstClr val="black"/>
            </a:solidFill>
          </a:ln>
        </p:spPr>
      </p:sp>
      <p:sp>
        <p:nvSpPr>
          <p:cNvPr id="3" name="备注占位符 2"/>
          <p:cNvSpPr>
            <a:spLocks noGrp="1"/>
          </p:cNvSpPr>
          <p:nvPr>
            <p:ph type="body" idx="1"/>
          </p:nvPr>
        </p:nvSpPr>
        <p:spPr>
          <a:xfrm>
            <a:off x="914400" y="3300413"/>
            <a:ext cx="7315200" cy="2700337"/>
          </a:xfrm>
          <a:prstGeom prst="rect">
            <a:avLst/>
          </a:prstGeom>
        </p:spPr>
        <p:txBody>
          <a:bodyPr/>
          <a:lstStyle/>
          <a:p>
            <a:endParaRPr lang="zh-CN" altLang="en-US" dirty="0"/>
          </a:p>
        </p:txBody>
      </p:sp>
    </p:spTree>
    <p:extLst>
      <p:ext uri="{BB962C8B-B14F-4D97-AF65-F5344CB8AC3E}">
        <p14:creationId xmlns:p14="http://schemas.microsoft.com/office/powerpoint/2010/main" val="32023260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29000">
                <a:srgbClr val="FFFFFF"/>
              </a:gs>
              <a:gs pos="0">
                <a:schemeClr val="bg1"/>
              </a:gs>
              <a:gs pos="100000">
                <a:schemeClr val="bg1">
                  <a:alpha val="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ln>
                <a:noFill/>
              </a:ln>
            </a:endParaRP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347135" y="50800"/>
            <a:ext cx="9592733" cy="787400"/>
          </a:xfrm>
        </p:spPr>
        <p:txBody>
          <a:bodyPr/>
          <a:lstStyle>
            <a:lvl1pPr>
              <a:defRPr baseline="0">
                <a:latin typeface="微软雅黑 Light" panose="020B0502040204020203" pitchFamily="34" charset="-122"/>
                <a:ea typeface="微软雅黑 Light" panose="020B0502040204020203" pitchFamily="34" charset="-122"/>
              </a:defRPr>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347133" y="1149013"/>
            <a:ext cx="11506200" cy="457200"/>
          </a:xfrm>
        </p:spPr>
        <p:txBody>
          <a:bodyPr>
            <a:normAutofit/>
          </a:bodyPr>
          <a:lstStyle>
            <a:lvl1pPr marL="0" indent="0">
              <a:buFont typeface="Arial" panose="020B0604020202020204" pitchFamily="34" charset="0"/>
              <a:buNone/>
              <a:defRPr sz="3000" baseline="0">
                <a:solidFill>
                  <a:schemeClr val="tx2"/>
                </a:solidFill>
                <a:latin typeface="微软雅黑 Light" panose="020B0502040204020203" pitchFamily="34" charset="-122"/>
                <a:ea typeface="微软雅黑 Light" panose="020B0502040204020203"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347133" y="1720513"/>
            <a:ext cx="11506200" cy="4343400"/>
          </a:xfrm>
        </p:spPr>
        <p:txBody>
          <a:bodyPr/>
          <a:lstStyle>
            <a:lvl1pPr>
              <a:buClr>
                <a:schemeClr val="accent1"/>
              </a:buClr>
              <a:defRPr baseline="0">
                <a:latin typeface="微软雅黑 Light" panose="020B0502040204020203" pitchFamily="34" charset="-122"/>
                <a:ea typeface="微软雅黑 Light" panose="020B0502040204020203" pitchFamily="34" charset="-122"/>
              </a:defRPr>
            </a:lvl1pPr>
            <a:lvl2pPr>
              <a:buClr>
                <a:schemeClr val="accent1"/>
              </a:buClr>
              <a:defRPr baseline="0">
                <a:latin typeface="微软雅黑 Light" panose="020B0502040204020203" pitchFamily="34" charset="-122"/>
                <a:ea typeface="微软雅黑 Light" panose="020B0502040204020203" pitchFamily="34" charset="-122"/>
              </a:defRPr>
            </a:lvl2pPr>
            <a:lvl3pPr>
              <a:buClr>
                <a:schemeClr val="accent1"/>
              </a:buClr>
              <a:defRPr baseline="0">
                <a:latin typeface="微软雅黑 Light" panose="020B0502040204020203" pitchFamily="34" charset="-122"/>
                <a:ea typeface="微软雅黑 Light" panose="020B0502040204020203" pitchFamily="34" charset="-122"/>
              </a:defRPr>
            </a:lvl3pPr>
            <a:lvl4pPr>
              <a:buClr>
                <a:schemeClr val="accent1"/>
              </a:buClr>
              <a:defRPr baseline="0">
                <a:latin typeface="微软雅黑 Light" panose="020B0502040204020203" pitchFamily="34" charset="-122"/>
                <a:ea typeface="微软雅黑 Light" panose="020B0502040204020203" pitchFamily="34" charset="-122"/>
              </a:defRPr>
            </a:lvl4pPr>
            <a:lvl5pPr>
              <a:buClr>
                <a:schemeClr val="accent1"/>
              </a:buClr>
              <a:defRPr baseline="0">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5600" y="1171237"/>
            <a:ext cx="5283200" cy="4897438"/>
          </a:xfrm>
        </p:spPr>
        <p:txBody>
          <a:bodyPr/>
          <a:lstStyle>
            <a:lvl1pPr marL="228600" indent="-360000">
              <a:buClr>
                <a:schemeClr val="accent1"/>
              </a:buClr>
              <a:buFont typeface="Wingdings" panose="05000000000000000000" pitchFamily="2" charset="2"/>
              <a:buChar char="p"/>
              <a:defRPr sz="2200">
                <a:latin typeface="微软雅黑 Light" panose="020B0502040204020203" pitchFamily="34" charset="-122"/>
                <a:ea typeface="微软雅黑 Light" panose="020B0502040204020203" pitchFamily="34" charset="-122"/>
              </a:defRPr>
            </a:lvl1pPr>
            <a:lvl2pPr marL="685800" indent="-360000">
              <a:buClr>
                <a:schemeClr val="accent1"/>
              </a:buClr>
              <a:buFont typeface="Wingdings" panose="05000000000000000000" pitchFamily="2" charset="2"/>
              <a:buChar char="l"/>
              <a:defRPr sz="2000">
                <a:latin typeface="微软雅黑 Light" panose="020B0502040204020203" pitchFamily="34" charset="-122"/>
                <a:ea typeface="微软雅黑 Light" panose="020B0502040204020203" pitchFamily="34" charset="-122"/>
              </a:defRPr>
            </a:lvl2pPr>
            <a:lvl3pPr marL="11430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3pPr>
            <a:lvl4pPr marL="16002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4pPr>
            <a:lvl5pPr marL="20574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171237"/>
            <a:ext cx="5681133" cy="4897438"/>
          </a:xfrm>
        </p:spPr>
        <p:txBody>
          <a:bodyPr/>
          <a:lstStyle>
            <a:lvl1pPr marL="228600" indent="-360000">
              <a:buClr>
                <a:schemeClr val="accent1"/>
              </a:buClr>
              <a:buFont typeface="Wingdings" panose="05000000000000000000" pitchFamily="2" charset="2"/>
              <a:buChar char="p"/>
              <a:defRPr sz="2200">
                <a:latin typeface="微软雅黑 Light" panose="020B0502040204020203" pitchFamily="34" charset="-122"/>
                <a:ea typeface="微软雅黑 Light" panose="020B0502040204020203" pitchFamily="34" charset="-122"/>
              </a:defRPr>
            </a:lvl1pPr>
            <a:lvl2pPr marL="685800" indent="-360000">
              <a:buClr>
                <a:schemeClr val="accent1"/>
              </a:buClr>
              <a:buFont typeface="Wingdings" panose="05000000000000000000" pitchFamily="2" charset="2"/>
              <a:buChar char="l"/>
              <a:defRPr sz="2000">
                <a:latin typeface="微软雅黑 Light" panose="020B0502040204020203" pitchFamily="34" charset="-122"/>
                <a:ea typeface="微软雅黑 Light" panose="020B0502040204020203" pitchFamily="34" charset="-122"/>
              </a:defRPr>
            </a:lvl2pPr>
            <a:lvl3pPr marL="11430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3pPr>
            <a:lvl4pPr marL="16002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4pPr>
            <a:lvl5pPr marL="20574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347133" y="60327"/>
            <a:ext cx="10515600" cy="777874"/>
          </a:xfrm>
          <a:prstGeom prst="rect">
            <a:avLst/>
          </a:prstGeom>
        </p:spPr>
        <p:txBody>
          <a:bodyPr>
            <a:normAutofit/>
          </a:bodyPr>
          <a:lstStyle>
            <a:lvl1pPr>
              <a:defRPr sz="3600" baseline="0">
                <a:solidFill>
                  <a:schemeClr val="bg1"/>
                </a:solidFill>
                <a:latin typeface="微软雅黑 Light" panose="020B0502040204020203" pitchFamily="34" charset="-122"/>
                <a:ea typeface="微软雅黑 Light" panose="020B0502040204020203" pitchFamily="34" charset="-122"/>
              </a:defRPr>
            </a:lvl1pPr>
          </a:lstStyle>
          <a:p>
            <a:r>
              <a:rPr lang="zh-CN" altLang="en-US"/>
              <a:t>单击此处编辑母版标题样式</a:t>
            </a:r>
            <a:endParaRPr lang="en-US" dirty="0"/>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7133" y="1112794"/>
            <a:ext cx="5342467" cy="445293"/>
          </a:xfrm>
        </p:spPr>
        <p:txBody>
          <a:bodyPr anchor="t">
            <a:noAutofit/>
          </a:bodyPr>
          <a:lstStyle>
            <a:lvl1pPr marL="0" indent="0">
              <a:buNone/>
              <a:defRPr sz="3000" b="0" baseline="0">
                <a:solidFill>
                  <a:schemeClr val="tx2"/>
                </a:solidFill>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347133" y="1724773"/>
            <a:ext cx="5342467" cy="4308473"/>
          </a:xfrm>
        </p:spPr>
        <p:txBody>
          <a:bodyPr/>
          <a:lstStyle>
            <a:lvl1pPr marL="228600" indent="-360000">
              <a:buClr>
                <a:schemeClr val="accent1"/>
              </a:buClr>
              <a:buFont typeface="Wingdings" panose="05000000000000000000" pitchFamily="2" charset="2"/>
              <a:buChar char="p"/>
              <a:defRPr baseline="0">
                <a:latin typeface="微软雅黑 Light" panose="020B0502040204020203" pitchFamily="34" charset="-122"/>
                <a:ea typeface="微软雅黑 Light" panose="020B0502040204020203" pitchFamily="34" charset="-122"/>
              </a:defRPr>
            </a:lvl1pPr>
            <a:lvl2pPr marL="6858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2pPr>
            <a:lvl3pPr marL="11430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3pPr>
            <a:lvl4pPr marL="16002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4pPr>
            <a:lvl5pPr marL="20574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096000" y="1112794"/>
            <a:ext cx="5740400" cy="445293"/>
          </a:xfrm>
        </p:spPr>
        <p:txBody>
          <a:bodyPr anchor="t">
            <a:noAutofit/>
          </a:bodyPr>
          <a:lstStyle>
            <a:lvl1pPr marL="0" indent="0">
              <a:buNone/>
              <a:defRPr sz="3000" b="0" baseline="0">
                <a:solidFill>
                  <a:schemeClr val="tx2"/>
                </a:solidFill>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096000" y="1724773"/>
            <a:ext cx="5740400" cy="4308473"/>
          </a:xfrm>
        </p:spPr>
        <p:txBody>
          <a:bodyPr/>
          <a:lstStyle>
            <a:lvl1pPr marL="228600" indent="-360000">
              <a:buClr>
                <a:schemeClr val="accent1"/>
              </a:buClr>
              <a:buFont typeface="Wingdings" panose="05000000000000000000" pitchFamily="2" charset="2"/>
              <a:buChar char="p"/>
              <a:defRPr baseline="0">
                <a:latin typeface="微软雅黑 Light" panose="020B0502040204020203" pitchFamily="34" charset="-122"/>
                <a:ea typeface="微软雅黑 Light" panose="020B0502040204020203" pitchFamily="34" charset="-122"/>
              </a:defRPr>
            </a:lvl1pPr>
            <a:lvl2pPr marL="6858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2pPr>
            <a:lvl3pPr marL="11430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3pPr>
            <a:lvl4pPr marL="16002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4pPr>
            <a:lvl5pPr marL="20574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347133" y="73027"/>
            <a:ext cx="10515600" cy="777874"/>
          </a:xfrm>
          <a:prstGeom prst="rect">
            <a:avLst/>
          </a:prstGeom>
        </p:spPr>
        <p:txBody>
          <a:bodyPr>
            <a:normAutofit/>
          </a:bodyPr>
          <a:lstStyle>
            <a:lvl1pPr>
              <a:defRPr sz="3600" baseline="0">
                <a:solidFill>
                  <a:schemeClr val="bg1"/>
                </a:solidFill>
                <a:latin typeface="微软雅黑 Light" panose="020B0502040204020203" pitchFamily="34" charset="-122"/>
                <a:ea typeface="微软雅黑 Light" panose="020B0502040204020203" pitchFamily="34" charset="-122"/>
              </a:defRPr>
            </a:lvl1pPr>
          </a:lstStyle>
          <a:p>
            <a:r>
              <a:rPr lang="zh-CN" altLang="en-US"/>
              <a:t>单击此处编辑母版标题样式</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298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838200" y="2841629"/>
            <a:ext cx="10515600" cy="1325563"/>
          </a:xfrm>
          <a:prstGeom prst="rect">
            <a:avLst/>
          </a:prstGeom>
        </p:spPr>
        <p:txBody>
          <a:bodyPr>
            <a:noAutofit/>
          </a:bodyPr>
          <a:lstStyle>
            <a:lvl1pPr algn="ctr">
              <a:defRPr sz="6000" baseline="0">
                <a:solidFill>
                  <a:schemeClr val="tx2"/>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347133" y="42864"/>
            <a:ext cx="10515600" cy="777874"/>
          </a:xfrm>
          <a:prstGeom prst="rect">
            <a:avLst/>
          </a:prstGeom>
        </p:spPr>
        <p:txBody>
          <a:bodyPr>
            <a:normAutofit/>
          </a:bodyPr>
          <a:lstStyle>
            <a:lvl1pPr>
              <a:defRPr sz="3600" baseline="0">
                <a:solidFill>
                  <a:schemeClr val="accent1"/>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endParaRPr lang="en-US" dirty="0"/>
          </a:p>
        </p:txBody>
      </p:sp>
      <p:sp>
        <p:nvSpPr>
          <p:cNvPr id="3" name="Content Placeholder 2"/>
          <p:cNvSpPr>
            <a:spLocks noGrp="1"/>
          </p:cNvSpPr>
          <p:nvPr>
            <p:ph idx="1" hasCustomPrompt="1"/>
          </p:nvPr>
        </p:nvSpPr>
        <p:spPr>
          <a:xfrm>
            <a:off x="347133" y="1158539"/>
            <a:ext cx="11489267" cy="4930775"/>
          </a:xfrm>
        </p:spPr>
        <p:txBody>
          <a:bodyPr tIns="46800"/>
          <a:lstStyle>
            <a:lvl1pPr marL="228600" indent="-360000" algn="l">
              <a:buClr>
                <a:schemeClr val="accent1"/>
              </a:buClr>
              <a:buSzPct val="100000"/>
              <a:buFont typeface="Wingdings" panose="05000000000000000000" pitchFamily="2" charset="2"/>
              <a:buChar char="p"/>
              <a:defRPr lang="zh-CN" altLang="en-US" dirty="0" smtClean="0">
                <a:latin typeface="微软雅黑 Light" panose="020B0502040204020203" pitchFamily="34" charset="-122"/>
                <a:ea typeface="微软雅黑 Light" panose="020B0502040204020203" pitchFamily="34" charset="-122"/>
              </a:defRPr>
            </a:lvl1pPr>
            <a:lvl2pPr marL="685800" marR="0"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sz="2000" baseline="0">
                <a:latin typeface="微软雅黑 Light" panose="020B0502040204020203" pitchFamily="34" charset="-122"/>
                <a:ea typeface="微软雅黑 Light" panose="020B0502040204020203" pitchFamily="34" charset="-122"/>
              </a:defRPr>
            </a:lvl2pPr>
            <a:lvl3pPr marL="1143000" marR="0"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sz="1800" baseline="0">
                <a:latin typeface="微软雅黑 Light" panose="020B0502040204020203" pitchFamily="34" charset="-122"/>
                <a:ea typeface="微软雅黑 Light" panose="020B0502040204020203" pitchFamily="34" charset="-122"/>
              </a:defRPr>
            </a:lvl3pPr>
            <a:lvl4pPr marL="1600200" marR="0"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sz="1600" baseline="0">
                <a:latin typeface="微软雅黑 Light" panose="020B0502040204020203" pitchFamily="34" charset="-122"/>
                <a:ea typeface="微软雅黑 Light" panose="020B0502040204020203" pitchFamily="34" charset="-122"/>
              </a:defRPr>
            </a:lvl4pPr>
            <a:lvl5pPr marL="2057400" marR="0"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sz="1600" baseline="0">
                <a:latin typeface="微软雅黑 Light" panose="020B0502040204020203" pitchFamily="34" charset="-122"/>
                <a:ea typeface="微软雅黑 Light" panose="020B0502040204020203" pitchFamily="34"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dirty="0"/>
              <a:t>单击此处编辑母版文本样式</a:t>
            </a:r>
          </a:p>
          <a:p>
            <a:pPr marL="685800" marR="0" lvl="1"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第二级</a:t>
            </a:r>
          </a:p>
          <a:p>
            <a:pPr marL="1143000" marR="0" lvl="2"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第三级</a:t>
            </a:r>
          </a:p>
          <a:p>
            <a:pPr marL="1600200" marR="0" lvl="3"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16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第四级</a:t>
            </a:r>
          </a:p>
          <a:p>
            <a:pPr marL="2057400" marR="0" lvl="4"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16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第五级</a:t>
            </a:r>
            <a:endParaRPr kumimoji="0" lang="en-US" altLang="zh-CN" sz="16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endParaRPr>
          </a:p>
        </p:txBody>
      </p:sp>
    </p:spTree>
    <p:extLst/>
  </p:cSld>
  <p:clrMapOvr>
    <a:masterClrMapping/>
  </p:clrMapOvr>
  <p:extLst mod="1">
    <p:ext uri="{DCECCB84-F9BA-43D5-87BE-67443E8EF086}">
      <p15:sldGuideLst xmlns:p15="http://schemas.microsoft.com/office/powerpoint/2012/main">
        <p15:guide id="1"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347135" y="50800"/>
            <a:ext cx="9592733" cy="787400"/>
          </a:xfrm>
        </p:spPr>
        <p:txBody>
          <a:bodyPr/>
          <a:lstStyle>
            <a:lvl1pPr>
              <a:defRPr baseline="0">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sp>
        <p:nvSpPr>
          <p:cNvPr id="7" name="文本占位符 6"/>
          <p:cNvSpPr>
            <a:spLocks noGrp="1"/>
          </p:cNvSpPr>
          <p:nvPr>
            <p:ph type="body" sz="quarter" idx="13"/>
          </p:nvPr>
        </p:nvSpPr>
        <p:spPr>
          <a:xfrm>
            <a:off x="347133" y="1149013"/>
            <a:ext cx="11506200" cy="457200"/>
          </a:xfrm>
        </p:spPr>
        <p:txBody>
          <a:bodyPr>
            <a:normAutofit/>
          </a:bodyPr>
          <a:lstStyle>
            <a:lvl1pPr marL="0" indent="0">
              <a:buFont typeface="Arial" panose="020B0604020202020204" pitchFamily="34" charset="0"/>
              <a:buNone/>
              <a:defRPr sz="3000" baseline="0">
                <a:solidFill>
                  <a:schemeClr val="tx2"/>
                </a:solidFill>
                <a:latin typeface="微软雅黑 Light" panose="020B0502040204020203" pitchFamily="34" charset="-122"/>
                <a:ea typeface="微软雅黑 Light" panose="020B0502040204020203" pitchFamily="34" charset="-122"/>
              </a:defRPr>
            </a:lvl1pPr>
            <a:lvl2pPr marL="457200" indent="0">
              <a:buNone/>
              <a:defRPr/>
            </a:lvl2pPr>
          </a:lstStyle>
          <a:p>
            <a:pPr lvl="0"/>
            <a:r>
              <a:rPr lang="zh-CN" altLang="en-US" dirty="0"/>
              <a:t>单击此处编辑母版文本样式</a:t>
            </a:r>
          </a:p>
        </p:txBody>
      </p:sp>
      <p:sp>
        <p:nvSpPr>
          <p:cNvPr id="9" name="内容占位符 8"/>
          <p:cNvSpPr>
            <a:spLocks noGrp="1"/>
          </p:cNvSpPr>
          <p:nvPr>
            <p:ph sz="quarter" idx="14"/>
          </p:nvPr>
        </p:nvSpPr>
        <p:spPr>
          <a:xfrm>
            <a:off x="347133" y="1720513"/>
            <a:ext cx="11506200" cy="4343400"/>
          </a:xfrm>
        </p:spPr>
        <p:txBody>
          <a:bodyPr/>
          <a:lstStyle>
            <a:lvl1pPr>
              <a:buClr>
                <a:schemeClr val="accent1"/>
              </a:buClr>
              <a:defRPr baseline="0">
                <a:latin typeface="微软雅黑 Light" panose="020B0502040204020203" pitchFamily="34" charset="-122"/>
                <a:ea typeface="微软雅黑 Light" panose="020B0502040204020203" pitchFamily="34" charset="-122"/>
              </a:defRPr>
            </a:lvl1pPr>
            <a:lvl2pPr>
              <a:buClr>
                <a:schemeClr val="accent1"/>
              </a:buClr>
              <a:defRPr baseline="0">
                <a:latin typeface="微软雅黑 Light" panose="020B0502040204020203" pitchFamily="34" charset="-122"/>
                <a:ea typeface="微软雅黑 Light" panose="020B0502040204020203" pitchFamily="34" charset="-122"/>
              </a:defRPr>
            </a:lvl2pPr>
            <a:lvl3pPr>
              <a:buClr>
                <a:schemeClr val="accent1"/>
              </a:buClr>
              <a:defRPr baseline="0">
                <a:latin typeface="微软雅黑 Light" panose="020B0502040204020203" pitchFamily="34" charset="-122"/>
                <a:ea typeface="微软雅黑 Light" panose="020B0502040204020203" pitchFamily="34" charset="-122"/>
              </a:defRPr>
            </a:lvl3pPr>
            <a:lvl4pPr>
              <a:buClr>
                <a:schemeClr val="accent1"/>
              </a:buClr>
              <a:defRPr baseline="0">
                <a:latin typeface="微软雅黑 Light" panose="020B0502040204020203" pitchFamily="34" charset="-122"/>
                <a:ea typeface="微软雅黑 Light" panose="020B0502040204020203" pitchFamily="34" charset="-122"/>
              </a:defRPr>
            </a:lvl4pPr>
            <a:lvl5pPr>
              <a:buClr>
                <a:schemeClr val="accent1"/>
              </a:buClr>
              <a:defRPr baseline="0">
                <a:latin typeface="微软雅黑 Light" panose="020B0502040204020203" pitchFamily="34" charset="-122"/>
                <a:ea typeface="微软雅黑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5600" y="1171237"/>
            <a:ext cx="5283200" cy="4897438"/>
          </a:xfrm>
        </p:spPr>
        <p:txBody>
          <a:bodyPr/>
          <a:lstStyle>
            <a:lvl1pPr marL="228600" indent="-360000">
              <a:buClr>
                <a:schemeClr val="accent1"/>
              </a:buClr>
              <a:buFont typeface="Wingdings" panose="05000000000000000000" pitchFamily="2" charset="2"/>
              <a:buChar char="p"/>
              <a:defRPr sz="2200">
                <a:latin typeface="微软雅黑 Light" panose="020B0502040204020203" pitchFamily="34" charset="-122"/>
                <a:ea typeface="微软雅黑 Light" panose="020B0502040204020203" pitchFamily="34" charset="-122"/>
              </a:defRPr>
            </a:lvl1pPr>
            <a:lvl2pPr marL="685800" indent="-360000">
              <a:buClr>
                <a:schemeClr val="accent1"/>
              </a:buClr>
              <a:buFont typeface="Wingdings" panose="05000000000000000000" pitchFamily="2" charset="2"/>
              <a:buChar char="l"/>
              <a:defRPr sz="2000">
                <a:latin typeface="微软雅黑 Light" panose="020B0502040204020203" pitchFamily="34" charset="-122"/>
                <a:ea typeface="微软雅黑 Light" panose="020B0502040204020203" pitchFamily="34" charset="-122"/>
              </a:defRPr>
            </a:lvl2pPr>
            <a:lvl3pPr marL="11430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3pPr>
            <a:lvl4pPr marL="16002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4pPr>
            <a:lvl5pPr marL="20574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171237"/>
            <a:ext cx="5681133" cy="4897438"/>
          </a:xfrm>
        </p:spPr>
        <p:txBody>
          <a:bodyPr/>
          <a:lstStyle>
            <a:lvl1pPr marL="228600" indent="-360000">
              <a:buClr>
                <a:schemeClr val="accent1"/>
              </a:buClr>
              <a:buFont typeface="Wingdings" panose="05000000000000000000" pitchFamily="2" charset="2"/>
              <a:buChar char="p"/>
              <a:defRPr sz="2200">
                <a:latin typeface="微软雅黑 Light" panose="020B0502040204020203" pitchFamily="34" charset="-122"/>
                <a:ea typeface="微软雅黑 Light" panose="020B0502040204020203" pitchFamily="34" charset="-122"/>
              </a:defRPr>
            </a:lvl1pPr>
            <a:lvl2pPr marL="685800" indent="-360000">
              <a:buClr>
                <a:schemeClr val="accent1"/>
              </a:buClr>
              <a:buFont typeface="Wingdings" panose="05000000000000000000" pitchFamily="2" charset="2"/>
              <a:buChar char="l"/>
              <a:defRPr sz="2000">
                <a:latin typeface="微软雅黑 Light" panose="020B0502040204020203" pitchFamily="34" charset="-122"/>
                <a:ea typeface="微软雅黑 Light" panose="020B0502040204020203" pitchFamily="34" charset="-122"/>
              </a:defRPr>
            </a:lvl2pPr>
            <a:lvl3pPr marL="11430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3pPr>
            <a:lvl4pPr marL="16002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4pPr>
            <a:lvl5pPr marL="20574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347133" y="60327"/>
            <a:ext cx="10515600" cy="777874"/>
          </a:xfrm>
          <a:prstGeom prst="rect">
            <a:avLst/>
          </a:prstGeom>
        </p:spPr>
        <p:txBody>
          <a:bodyPr>
            <a:normAutofit/>
          </a:bodyPr>
          <a:lstStyle>
            <a:lvl1pPr>
              <a:defRPr sz="3600" baseline="0">
                <a:solidFill>
                  <a:schemeClr val="accent1"/>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7133" y="1112794"/>
            <a:ext cx="5342467" cy="445293"/>
          </a:xfrm>
        </p:spPr>
        <p:txBody>
          <a:bodyPr anchor="t">
            <a:noAutofit/>
          </a:bodyPr>
          <a:lstStyle>
            <a:lvl1pPr marL="0" indent="0">
              <a:buNone/>
              <a:defRPr sz="3000" b="0" baseline="0">
                <a:solidFill>
                  <a:schemeClr val="tx2"/>
                </a:solidFill>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Content Placeholder 3"/>
          <p:cNvSpPr>
            <a:spLocks noGrp="1"/>
          </p:cNvSpPr>
          <p:nvPr>
            <p:ph sz="half" idx="2"/>
          </p:nvPr>
        </p:nvSpPr>
        <p:spPr>
          <a:xfrm>
            <a:off x="347133" y="1724773"/>
            <a:ext cx="5342467" cy="4308473"/>
          </a:xfrm>
        </p:spPr>
        <p:txBody>
          <a:bodyPr/>
          <a:lstStyle>
            <a:lvl1pPr marL="228600" indent="-360000">
              <a:buClr>
                <a:schemeClr val="accent1"/>
              </a:buClr>
              <a:buFont typeface="Wingdings" panose="05000000000000000000" pitchFamily="2" charset="2"/>
              <a:buChar char="p"/>
              <a:defRPr baseline="0">
                <a:latin typeface="微软雅黑 Light" panose="020B0502040204020203" pitchFamily="34" charset="-122"/>
                <a:ea typeface="微软雅黑 Light" panose="020B0502040204020203" pitchFamily="34" charset="-122"/>
              </a:defRPr>
            </a:lvl1pPr>
            <a:lvl2pPr marL="6858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2pPr>
            <a:lvl3pPr marL="11430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3pPr>
            <a:lvl4pPr marL="16002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4pPr>
            <a:lvl5pPr marL="20574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Text Placeholder 4"/>
          <p:cNvSpPr>
            <a:spLocks noGrp="1"/>
          </p:cNvSpPr>
          <p:nvPr>
            <p:ph type="body" sz="quarter" idx="3"/>
          </p:nvPr>
        </p:nvSpPr>
        <p:spPr>
          <a:xfrm>
            <a:off x="6096000" y="1112794"/>
            <a:ext cx="5740400" cy="445293"/>
          </a:xfrm>
        </p:spPr>
        <p:txBody>
          <a:bodyPr anchor="t">
            <a:noAutofit/>
          </a:bodyPr>
          <a:lstStyle>
            <a:lvl1pPr marL="0" indent="0">
              <a:buNone/>
              <a:defRPr sz="3000" b="0" baseline="0">
                <a:solidFill>
                  <a:schemeClr val="tx2"/>
                </a:solidFill>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096000" y="1724773"/>
            <a:ext cx="5740400" cy="4308473"/>
          </a:xfrm>
        </p:spPr>
        <p:txBody>
          <a:bodyPr/>
          <a:lstStyle>
            <a:lvl1pPr marL="228600" indent="-360000">
              <a:buClr>
                <a:schemeClr val="accent1"/>
              </a:buClr>
              <a:buFont typeface="Wingdings" panose="05000000000000000000" pitchFamily="2" charset="2"/>
              <a:buChar char="p"/>
              <a:defRPr baseline="0">
                <a:latin typeface="微软雅黑 Light" panose="020B0502040204020203" pitchFamily="34" charset="-122"/>
                <a:ea typeface="微软雅黑 Light" panose="020B0502040204020203" pitchFamily="34" charset="-122"/>
              </a:defRPr>
            </a:lvl1pPr>
            <a:lvl2pPr marL="6858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2pPr>
            <a:lvl3pPr marL="11430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3pPr>
            <a:lvl4pPr marL="16002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4pPr>
            <a:lvl5pPr marL="20574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347133" y="73027"/>
            <a:ext cx="10515600" cy="777874"/>
          </a:xfrm>
          <a:prstGeom prst="rect">
            <a:avLst/>
          </a:prstGeom>
        </p:spPr>
        <p:txBody>
          <a:bodyPr>
            <a:normAutofit/>
          </a:bodyPr>
          <a:lstStyle>
            <a:lvl1pPr>
              <a:defRPr sz="3600" baseline="0">
                <a:solidFill>
                  <a:schemeClr val="accent1"/>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endParaRPr lang="en-US" dirty="0"/>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347133" y="73027"/>
            <a:ext cx="105156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defRPr>
            </a:lvl1pPr>
          </a:lstStyle>
          <a:p>
            <a:r>
              <a:rPr lang="zh-CN" altLang="en-US"/>
              <a:t>单击此处编辑母版标题样式</a:t>
            </a:r>
            <a:endParaRPr lang="en-US" dirty="0"/>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bg>
      <p:bgPr>
        <a:solidFill>
          <a:schemeClr val="bg1"/>
        </a:solid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章节名">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2841629"/>
            <a:ext cx="10515600" cy="1325563"/>
          </a:xfrm>
          <a:prstGeom prst="rect">
            <a:avLst/>
          </a:prstGeom>
        </p:spPr>
        <p:txBody>
          <a:bodyPr>
            <a:noAutofit/>
          </a:bodyPr>
          <a:lstStyle>
            <a:lvl1pPr algn="ctr">
              <a:defRPr sz="6000" baseline="0">
                <a:solidFill>
                  <a:schemeClr val="tx2"/>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7133" y="1050917"/>
            <a:ext cx="11506200" cy="5070476"/>
          </a:xfrm>
          <a:prstGeom prst="rect">
            <a:avLst/>
          </a:prstGeom>
        </p:spPr>
        <p:txBody>
          <a:bodyPr vert="horz" lIns="91440" tIns="45720" rIns="91440" bIns="45720" rtlCol="0">
            <a:normAutofit/>
          </a:bodyPr>
          <a:lstStyle/>
          <a:p>
            <a:pPr lvl="0"/>
            <a:r>
              <a:rPr lang="zh-CN" altLang="en-US" dirty="0"/>
              <a:t>单击此处编辑母版文本样式</a:t>
            </a:r>
          </a:p>
          <a:p>
            <a:pPr marL="685800" marR="0" lvl="1"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第二级</a:t>
            </a:r>
          </a:p>
          <a:p>
            <a:pPr marL="1143000" marR="0" lvl="2"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第三级</a:t>
            </a:r>
          </a:p>
          <a:p>
            <a:pPr marL="1600200" marR="0" lvl="3"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16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第四级</a:t>
            </a:r>
          </a:p>
          <a:p>
            <a:pPr marL="2057400" marR="0" lvl="4"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16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第五级</a:t>
            </a:r>
            <a:endParaRPr kumimoji="0" lang="en-US" altLang="zh-CN" sz="16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endParaRPr>
          </a:p>
        </p:txBody>
      </p:sp>
      <p:sp>
        <p:nvSpPr>
          <p:cNvPr id="8" name="标题占位符 7"/>
          <p:cNvSpPr>
            <a:spLocks noGrp="1"/>
          </p:cNvSpPr>
          <p:nvPr>
            <p:ph type="title"/>
          </p:nvPr>
        </p:nvSpPr>
        <p:spPr>
          <a:xfrm>
            <a:off x="347135" y="50800"/>
            <a:ext cx="9592733" cy="787400"/>
          </a:xfrm>
          <a:prstGeom prst="rect">
            <a:avLst/>
          </a:prstGeom>
        </p:spPr>
        <p:txBody>
          <a:bodyPr vert="horz" lIns="91440" tIns="45720" rIns="91440" bIns="45720" rtlCol="0" anchor="ctr">
            <a:normAutofit/>
          </a:bodyPr>
          <a:lstStyle/>
          <a:p>
            <a:r>
              <a:rPr lang="zh-CN" altLang="en-US" dirty="0"/>
              <a:t>单击此处编辑母版标题样式</a:t>
            </a:r>
          </a:p>
        </p:txBody>
      </p:sp>
    </p:spTree>
    <p:extLst>
      <p:ext uri="{BB962C8B-B14F-4D97-AF65-F5344CB8AC3E}">
        <p14:creationId xmlns:p14="http://schemas.microsoft.com/office/powerpoint/2010/main" val="79888384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80" r:id="rId13"/>
  </p:sldLayoutIdLst>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mj-cs"/>
        </a:defRPr>
      </a:lvl1pPr>
    </p:titleStyle>
    <p:body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微软雅黑 Light" panose="020B0502040204020203" pitchFamily="34" charset="-122"/>
          <a:ea typeface="微软雅黑 Light" panose="020B0502040204020203" pitchFamily="34" charset="-122"/>
          <a:cs typeface="+mn-cs"/>
        </a:defRPr>
      </a:lvl1pPr>
      <a:lvl2pPr marL="685800" marR="0"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sz="2000" kern="1200" baseline="0">
          <a:solidFill>
            <a:schemeClr val="tx1"/>
          </a:solidFill>
          <a:latin typeface="微软雅黑 Light" panose="020B0502040204020203" pitchFamily="34" charset="-122"/>
          <a:ea typeface="微软雅黑 Light" panose="020B0502040204020203" pitchFamily="34" charset="-122"/>
          <a:cs typeface="+mn-cs"/>
        </a:defRPr>
      </a:lvl2pPr>
      <a:lvl3pPr marL="1143000" marR="0"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sz="1800" kern="1200" baseline="0">
          <a:solidFill>
            <a:schemeClr val="tx1"/>
          </a:solidFill>
          <a:latin typeface="微软雅黑 Light" panose="020B0502040204020203" pitchFamily="34" charset="-122"/>
          <a:ea typeface="微软雅黑 Light" panose="020B0502040204020203" pitchFamily="34" charset="-122"/>
          <a:cs typeface="+mn-cs"/>
        </a:defRPr>
      </a:lvl3pPr>
      <a:lvl4pPr marL="1600200" marR="0"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sz="1600" kern="1200" baseline="0">
          <a:solidFill>
            <a:schemeClr val="tx1"/>
          </a:solidFill>
          <a:latin typeface="微软雅黑 Light" panose="020B0502040204020203" pitchFamily="34" charset="-122"/>
          <a:ea typeface="微软雅黑 Light" panose="020B0502040204020203" pitchFamily="34" charset="-122"/>
          <a:cs typeface="+mn-cs"/>
        </a:defRPr>
      </a:lvl4pPr>
      <a:lvl5pPr marL="2057400" marR="0"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sz="1600" kern="1200" baseline="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notesSlide" Target="../notesSlides/notesSlide7.xml"/><Relationship Id="rId7" Type="http://schemas.openxmlformats.org/officeDocument/2006/relationships/image" Target="../media/image26.emf"/><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1.emf"/><Relationship Id="rId9" Type="http://schemas.openxmlformats.org/officeDocument/2006/relationships/image" Target="../media/image20.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6.xml"/><Relationship Id="rId6" Type="http://schemas.openxmlformats.org/officeDocument/2006/relationships/image" Target="../media/image27.jpg"/><Relationship Id="rId5" Type="http://schemas.openxmlformats.org/officeDocument/2006/relationships/image" Target="../media/image22.emf"/><Relationship Id="rId4" Type="http://schemas.openxmlformats.org/officeDocument/2006/relationships/image" Target="../media/image24.em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emf"/><Relationship Id="rId4" Type="http://schemas.openxmlformats.org/officeDocument/2006/relationships/image" Target="../media/image31.emf"/></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tiff"/></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tiff"/><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4.tiff"/></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tiff"/><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tiff"/><Relationship Id="rId1" Type="http://schemas.openxmlformats.org/officeDocument/2006/relationships/slideLayout" Target="../slideLayouts/slideLayout7.xml"/><Relationship Id="rId5" Type="http://schemas.openxmlformats.org/officeDocument/2006/relationships/image" Target="../media/image40.tiff"/><Relationship Id="rId4" Type="http://schemas.openxmlformats.org/officeDocument/2006/relationships/image" Target="../media/image48.tiff"/></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jp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1.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slideLayout" Target="../slideLayouts/slideLayout3.xml"/><Relationship Id="rId1" Type="http://schemas.openxmlformats.org/officeDocument/2006/relationships/tags" Target="../tags/tag14.xml"/><Relationship Id="rId5" Type="http://schemas.openxmlformats.org/officeDocument/2006/relationships/image" Target="../media/image64.emf"/><Relationship Id="rId4" Type="http://schemas.openxmlformats.org/officeDocument/2006/relationships/image" Target="../media/image63.emf"/></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69.tiff"/><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image" Target="../media/image73.emf"/><Relationship Id="rId7" Type="http://schemas.openxmlformats.org/officeDocument/2006/relationships/image" Target="../media/image77.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74.emf"/></Relationships>
</file>

<file path=ppt/slides/_rels/slide46.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image" Target="../media/image79.emf"/><Relationship Id="rId7" Type="http://schemas.openxmlformats.org/officeDocument/2006/relationships/image" Target="../media/image83.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82.emf"/><Relationship Id="rId5" Type="http://schemas.openxmlformats.org/officeDocument/2006/relationships/image" Target="../media/image81.emf"/><Relationship Id="rId4" Type="http://schemas.openxmlformats.org/officeDocument/2006/relationships/image" Target="../media/image80.emf"/><Relationship Id="rId9" Type="http://schemas.openxmlformats.org/officeDocument/2006/relationships/image" Target="../media/image85.emf"/></Relationships>
</file>

<file path=ppt/slides/_rels/slide47.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6.emf"/><Relationship Id="rId7" Type="http://schemas.openxmlformats.org/officeDocument/2006/relationships/image" Target="../media/image90.em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89.emf"/><Relationship Id="rId11" Type="http://schemas.openxmlformats.org/officeDocument/2006/relationships/image" Target="../media/image94.emf"/><Relationship Id="rId5" Type="http://schemas.openxmlformats.org/officeDocument/2006/relationships/image" Target="../media/image88.emf"/><Relationship Id="rId10" Type="http://schemas.openxmlformats.org/officeDocument/2006/relationships/image" Target="../media/image93.emf"/><Relationship Id="rId4" Type="http://schemas.openxmlformats.org/officeDocument/2006/relationships/image" Target="../media/image87.emf"/><Relationship Id="rId9" Type="http://schemas.openxmlformats.org/officeDocument/2006/relationships/image" Target="../media/image92.emf"/></Relationships>
</file>

<file path=ppt/slides/_rels/slide48.xml.rels><?xml version="1.0" encoding="UTF-8" standalone="yes"?>
<Relationships xmlns="http://schemas.openxmlformats.org/package/2006/relationships"><Relationship Id="rId8" Type="http://schemas.openxmlformats.org/officeDocument/2006/relationships/image" Target="../media/image100.emf"/><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 Id="rId9" Type="http://schemas.openxmlformats.org/officeDocument/2006/relationships/image" Target="../media/image101.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emf"/><Relationship Id="rId7" Type="http://schemas.openxmlformats.org/officeDocument/2006/relationships/image" Target="../media/image106.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05.emf"/><Relationship Id="rId5" Type="http://schemas.openxmlformats.org/officeDocument/2006/relationships/image" Target="../media/image104.emf"/><Relationship Id="rId4" Type="http://schemas.openxmlformats.org/officeDocument/2006/relationships/image" Target="../media/image103.emf"/></Relationships>
</file>

<file path=ppt/slides/_rels/slide51.xml.rels><?xml version="1.0" encoding="UTF-8" standalone="yes"?>
<Relationships xmlns="http://schemas.openxmlformats.org/package/2006/relationships"><Relationship Id="rId8" Type="http://schemas.openxmlformats.org/officeDocument/2006/relationships/image" Target="../media/image113.emf"/><Relationship Id="rId3" Type="http://schemas.openxmlformats.org/officeDocument/2006/relationships/image" Target="../media/image108.emf"/><Relationship Id="rId7" Type="http://schemas.openxmlformats.org/officeDocument/2006/relationships/image" Target="../media/image11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11.emf"/><Relationship Id="rId11" Type="http://schemas.openxmlformats.org/officeDocument/2006/relationships/image" Target="../media/image116.png"/><Relationship Id="rId5" Type="http://schemas.openxmlformats.org/officeDocument/2006/relationships/image" Target="../media/image110.emf"/><Relationship Id="rId10" Type="http://schemas.openxmlformats.org/officeDocument/2006/relationships/image" Target="../media/image115.emf"/><Relationship Id="rId4" Type="http://schemas.openxmlformats.org/officeDocument/2006/relationships/image" Target="../media/image109.emf"/><Relationship Id="rId9" Type="http://schemas.openxmlformats.org/officeDocument/2006/relationships/image" Target="../media/image114.png"/></Relationships>
</file>

<file path=ppt/slides/_rels/slide5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hyperlink" Target="https://en.wikipedia.org/wiki/Metric_(mathematics)" TargetMode="External"/><Relationship Id="rId7" Type="http://schemas.openxmlformats.org/officeDocument/2006/relationships/image" Target="../media/image12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 Id="rId9" Type="http://schemas.openxmlformats.org/officeDocument/2006/relationships/image" Target="../media/image122.png"/></Relationships>
</file>

<file path=ppt/slides/_rels/slide53.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hyperlink" Target="https://en.wikipedia.org/wiki/Embedding" TargetMode="External"/><Relationship Id="rId7" Type="http://schemas.openxmlformats.org/officeDocument/2006/relationships/image" Target="../media/image12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hyperlink" Target="https://en.wikipedia.org/wiki/Eigendecomposition_of_a_matrix" TargetMode="External"/><Relationship Id="rId4" Type="http://schemas.openxmlformats.org/officeDocument/2006/relationships/hyperlink" Target="https://en.wikipedia.org/wiki/Optimization_(mathematics)"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26.tif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29.tif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30.tiff"/><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5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6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16.xml"/><Relationship Id="rId4" Type="http://schemas.openxmlformats.org/officeDocument/2006/relationships/image" Target="../media/image134.png"/></Relationships>
</file>

<file path=ppt/slides/_rels/slide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e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44.jpg"/><Relationship Id="rId5" Type="http://schemas.openxmlformats.org/officeDocument/2006/relationships/image" Target="../media/image143.png"/><Relationship Id="rId4" Type="http://schemas.openxmlformats.org/officeDocument/2006/relationships/image" Target="../media/image142.jp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17.xml"/><Relationship Id="rId4" Type="http://schemas.openxmlformats.org/officeDocument/2006/relationships/image" Target="../media/image145.png"/></Relationships>
</file>

<file path=ppt/slides/_rels/slide73.xml.rels><?xml version="1.0" encoding="UTF-8" standalone="yes"?>
<Relationships xmlns="http://schemas.openxmlformats.org/package/2006/relationships"><Relationship Id="rId8" Type="http://schemas.openxmlformats.org/officeDocument/2006/relationships/image" Target="../media/image152.emf"/><Relationship Id="rId13" Type="http://schemas.openxmlformats.org/officeDocument/2006/relationships/image" Target="../media/image157.emf"/><Relationship Id="rId3" Type="http://schemas.openxmlformats.org/officeDocument/2006/relationships/image" Target="../media/image147.emf"/><Relationship Id="rId7" Type="http://schemas.openxmlformats.org/officeDocument/2006/relationships/image" Target="../media/image151.emf"/><Relationship Id="rId12" Type="http://schemas.openxmlformats.org/officeDocument/2006/relationships/image" Target="../media/image156.emf"/><Relationship Id="rId2" Type="http://schemas.openxmlformats.org/officeDocument/2006/relationships/image" Target="../media/image146.emf"/><Relationship Id="rId1" Type="http://schemas.openxmlformats.org/officeDocument/2006/relationships/slideLayout" Target="../slideLayouts/slideLayout3.xml"/><Relationship Id="rId6" Type="http://schemas.openxmlformats.org/officeDocument/2006/relationships/image" Target="../media/image150.emf"/><Relationship Id="rId11" Type="http://schemas.openxmlformats.org/officeDocument/2006/relationships/image" Target="../media/image155.emf"/><Relationship Id="rId5" Type="http://schemas.openxmlformats.org/officeDocument/2006/relationships/image" Target="../media/image149.emf"/><Relationship Id="rId10" Type="http://schemas.openxmlformats.org/officeDocument/2006/relationships/image" Target="../media/image154.emf"/><Relationship Id="rId4" Type="http://schemas.openxmlformats.org/officeDocument/2006/relationships/image" Target="../media/image148.emf"/><Relationship Id="rId9" Type="http://schemas.openxmlformats.org/officeDocument/2006/relationships/image" Target="../media/image153.emf"/></Relationships>
</file>

<file path=ppt/slides/_rels/slide74.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notesSlide" Target="../notesSlides/notesSlide41.xml"/><Relationship Id="rId7" Type="http://schemas.openxmlformats.org/officeDocument/2006/relationships/image" Target="../media/image161.emf"/><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160.emf"/><Relationship Id="rId5" Type="http://schemas.openxmlformats.org/officeDocument/2006/relationships/image" Target="../media/image159.emf"/><Relationship Id="rId4" Type="http://schemas.openxmlformats.org/officeDocument/2006/relationships/image" Target="../media/image158.emf"/></Relationships>
</file>

<file path=ppt/slides/_rels/slide75.xml.rels><?xml version="1.0" encoding="UTF-8" standalone="yes"?>
<Relationships xmlns="http://schemas.openxmlformats.org/package/2006/relationships"><Relationship Id="rId8" Type="http://schemas.openxmlformats.org/officeDocument/2006/relationships/image" Target="../media/image167.emf"/><Relationship Id="rId3" Type="http://schemas.openxmlformats.org/officeDocument/2006/relationships/notesSlide" Target="../notesSlides/notesSlide42.xml"/><Relationship Id="rId7" Type="http://schemas.openxmlformats.org/officeDocument/2006/relationships/image" Target="../media/image166.emf"/><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165.emf"/><Relationship Id="rId11" Type="http://schemas.openxmlformats.org/officeDocument/2006/relationships/image" Target="../media/image170.emf"/><Relationship Id="rId5" Type="http://schemas.openxmlformats.org/officeDocument/2006/relationships/image" Target="../media/image164.emf"/><Relationship Id="rId10" Type="http://schemas.openxmlformats.org/officeDocument/2006/relationships/image" Target="../media/image169.emf"/><Relationship Id="rId4" Type="http://schemas.openxmlformats.org/officeDocument/2006/relationships/image" Target="../media/image163.emf"/><Relationship Id="rId9" Type="http://schemas.openxmlformats.org/officeDocument/2006/relationships/image" Target="../media/image168.emf"/></Relationships>
</file>

<file path=ppt/slides/_rels/slide76.xml.rels><?xml version="1.0" encoding="UTF-8" standalone="yes"?>
<Relationships xmlns="http://schemas.openxmlformats.org/package/2006/relationships"><Relationship Id="rId3" Type="http://schemas.openxmlformats.org/officeDocument/2006/relationships/image" Target="../media/image171.emf"/><Relationship Id="rId7" Type="http://schemas.openxmlformats.org/officeDocument/2006/relationships/image" Target="../media/image174.emf"/><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73.emf"/><Relationship Id="rId5" Type="http://schemas.openxmlformats.org/officeDocument/2006/relationships/image" Target="../media/image161.emf"/><Relationship Id="rId4" Type="http://schemas.openxmlformats.org/officeDocument/2006/relationships/image" Target="../media/image172.emf"/></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H="1">
            <a:off x="0" y="0"/>
            <a:ext cx="12192000" cy="3829050"/>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a:ea typeface="微软雅黑"/>
              <a:cs typeface="+mn-cs"/>
            </a:endParaRPr>
          </a:p>
        </p:txBody>
      </p:sp>
      <p:sp>
        <p:nvSpPr>
          <p:cNvPr id="3" name="矩形 2"/>
          <p:cNvSpPr/>
          <p:nvPr/>
        </p:nvSpPr>
        <p:spPr>
          <a:xfrm>
            <a:off x="0" y="3829050"/>
            <a:ext cx="12192000" cy="209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4" name="组合 3"/>
          <p:cNvGrpSpPr/>
          <p:nvPr/>
        </p:nvGrpSpPr>
        <p:grpSpPr>
          <a:xfrm>
            <a:off x="9220654" y="3164114"/>
            <a:ext cx="1571171" cy="1571171"/>
            <a:chOff x="4943929" y="1410264"/>
            <a:chExt cx="2011479" cy="2011479"/>
          </a:xfrm>
        </p:grpSpPr>
        <p:sp>
          <p:nvSpPr>
            <p:cNvPr id="5" name="椭圆 4"/>
            <p:cNvSpPr/>
            <p:nvPr/>
          </p:nvSpPr>
          <p:spPr>
            <a:xfrm>
              <a:off x="4943929" y="1410264"/>
              <a:ext cx="2011479" cy="2011479"/>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sz="7200" b="0" i="0" u="none" strike="noStrike" kern="1200" cap="none" spc="0" normalizeH="0" baseline="0" noProof="0">
                <a:ln>
                  <a:noFill/>
                </a:ln>
                <a:solidFill>
                  <a:srgbClr val="10CF9B"/>
                </a:solidFill>
                <a:effectLst/>
                <a:uLnTx/>
                <a:uFillTx/>
                <a:latin typeface="Arial Rounded MT Bold" panose="020F0704030504030204" pitchFamily="34" charset="0"/>
                <a:ea typeface="黑体" panose="02010609060101010101" pitchFamily="49" charset="-122"/>
                <a:cs typeface="+mn-cs"/>
              </a:endParaRPr>
            </a:p>
          </p:txBody>
        </p:sp>
        <p:sp>
          <p:nvSpPr>
            <p:cNvPr id="6" name="矩形 5"/>
            <p:cNvSpPr/>
            <p:nvPr/>
          </p:nvSpPr>
          <p:spPr>
            <a:xfrm>
              <a:off x="5162430" y="1853621"/>
              <a:ext cx="1574474" cy="985071"/>
            </a:xfrm>
            <a:prstGeom prst="rect">
              <a:avLst/>
            </a:prstGeom>
            <a:ln w="76200">
              <a:noFill/>
            </a:ln>
          </p:spPr>
          <p:txBody>
            <a:bodyPr wrap="non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4400" b="0" i="0" u="none" strike="noStrike" kern="1200" cap="none" spc="300" normalizeH="0" baseline="0" noProof="0" dirty="0">
                  <a:ln>
                    <a:noFill/>
                  </a:ln>
                  <a:solidFill>
                    <a:srgbClr val="FFFFFF"/>
                  </a:solidFill>
                  <a:effectLst/>
                  <a:uLnTx/>
                  <a:uFillTx/>
                  <a:latin typeface="Haettenschweiler" panose="020B0706040902060204" pitchFamily="34" charset="0"/>
                  <a:ea typeface="黑体" panose="02010609060101010101" pitchFamily="49" charset="-122"/>
                  <a:cs typeface="+mn-cs"/>
                </a:rPr>
                <a:t>2024</a:t>
              </a:r>
              <a:endParaRPr kumimoji="0" lang="en-US" sz="4400" b="0" i="0" u="none" strike="noStrike" kern="1200" cap="none" spc="300" normalizeH="0" baseline="0" noProof="0" dirty="0">
                <a:ln>
                  <a:noFill/>
                </a:ln>
                <a:solidFill>
                  <a:srgbClr val="FFFFFF"/>
                </a:solidFill>
                <a:effectLst/>
                <a:uLnTx/>
                <a:uFillTx/>
                <a:latin typeface="Haettenschweiler" panose="020B0706040902060204" pitchFamily="34" charset="0"/>
                <a:ea typeface="黑体" panose="02010609060101010101" pitchFamily="49" charset="-122"/>
                <a:cs typeface="+mn-cs"/>
              </a:endParaRPr>
            </a:p>
          </p:txBody>
        </p:sp>
      </p:grpSp>
      <p:grpSp>
        <p:nvGrpSpPr>
          <p:cNvPr id="7" name="组合 6"/>
          <p:cNvGrpSpPr/>
          <p:nvPr/>
        </p:nvGrpSpPr>
        <p:grpSpPr>
          <a:xfrm>
            <a:off x="1050888" y="4430343"/>
            <a:ext cx="8169766" cy="1665657"/>
            <a:chOff x="1754745" y="4409895"/>
            <a:chExt cx="6111912" cy="1665657"/>
          </a:xfrm>
        </p:grpSpPr>
        <p:sp>
          <p:nvSpPr>
            <p:cNvPr id="8" name="矩形 7"/>
            <p:cNvSpPr/>
            <p:nvPr/>
          </p:nvSpPr>
          <p:spPr>
            <a:xfrm>
              <a:off x="1754745" y="4409895"/>
              <a:ext cx="5786821" cy="1138773"/>
            </a:xfrm>
            <a:prstGeom prst="rect">
              <a:avLst/>
            </a:prstGeom>
          </p:spPr>
          <p:txBody>
            <a:bodyPr wrap="square">
              <a:spAutoFit/>
            </a:bodyPr>
            <a:lstStyle/>
            <a:p>
              <a:pPr lvl="0">
                <a:defRPr/>
              </a:pPr>
              <a:r>
                <a:rPr lang="zh-CN" altLang="en-US" sz="4000" b="1" dirty="0">
                  <a:solidFill>
                    <a:srgbClr val="303030">
                      <a:lumMod val="75000"/>
                    </a:srgbClr>
                  </a:solidFill>
                  <a:latin typeface="微软雅黑"/>
                  <a:ea typeface="微软雅黑"/>
                </a:rPr>
                <a:t>机器学习理论与算法</a:t>
              </a:r>
              <a:endParaRPr lang="en-US" altLang="zh-CN" sz="4000" b="1" dirty="0">
                <a:solidFill>
                  <a:srgbClr val="303030">
                    <a:lumMod val="75000"/>
                  </a:srgbClr>
                </a:solidFill>
                <a:latin typeface="微软雅黑"/>
                <a:ea typeface="微软雅黑"/>
              </a:endParaRPr>
            </a:p>
            <a:p>
              <a:pPr lvl="0">
                <a:defRPr/>
              </a:pPr>
              <a:r>
                <a:rPr lang="en-US" altLang="zh-CN" sz="2800" b="1" dirty="0">
                  <a:solidFill>
                    <a:srgbClr val="303030">
                      <a:lumMod val="75000"/>
                    </a:srgbClr>
                  </a:solidFill>
                  <a:latin typeface="微软雅黑"/>
                  <a:ea typeface="微软雅黑"/>
                </a:rPr>
                <a:t>Ch10 </a:t>
              </a:r>
              <a:r>
                <a:rPr lang="zh-CN" altLang="en-US" sz="2800" b="1" dirty="0">
                  <a:solidFill>
                    <a:srgbClr val="303030">
                      <a:lumMod val="75000"/>
                    </a:srgbClr>
                  </a:solidFill>
                  <a:latin typeface="微软雅黑"/>
                  <a:ea typeface="微软雅黑"/>
                </a:rPr>
                <a:t>降维</a:t>
              </a:r>
              <a:endParaRPr lang="en-US" altLang="zh-CN" sz="2800" b="1" dirty="0">
                <a:solidFill>
                  <a:srgbClr val="303030">
                    <a:lumMod val="75000"/>
                  </a:srgbClr>
                </a:solidFill>
                <a:latin typeface="微软雅黑"/>
                <a:ea typeface="微软雅黑"/>
              </a:endParaRPr>
            </a:p>
          </p:txBody>
        </p:sp>
        <p:sp>
          <p:nvSpPr>
            <p:cNvPr id="9" name="矩形 8"/>
            <p:cNvSpPr/>
            <p:nvPr/>
          </p:nvSpPr>
          <p:spPr>
            <a:xfrm>
              <a:off x="1801578" y="5706220"/>
              <a:ext cx="6065079" cy="369332"/>
            </a:xfrm>
            <a:prstGeom prst="rect">
              <a:avLst/>
            </a:prstGeom>
          </p:spPr>
          <p:txBody>
            <a:bodyPr wrap="square">
              <a:spAutoFit/>
            </a:bodyPr>
            <a:lstStyle/>
            <a:p>
              <a:pPr lvl="0">
                <a:defRPr/>
              </a:pPr>
              <a:r>
                <a:rPr kumimoji="0" lang="zh-CN" altLang="en-US" sz="1800" b="1" i="0" u="none" strike="noStrike" kern="1200" cap="none" spc="0" normalizeH="0" baseline="0" noProof="0" dirty="0">
                  <a:ln>
                    <a:noFill/>
                  </a:ln>
                  <a:solidFill>
                    <a:srgbClr val="303030">
                      <a:lumMod val="75000"/>
                    </a:srgbClr>
                  </a:solidFill>
                  <a:effectLst/>
                  <a:uLnTx/>
                  <a:uFillTx/>
                  <a:latin typeface="微软雅黑 Light" panose="020B0502040204020203" pitchFamily="34" charset="-122"/>
                  <a:ea typeface="微软雅黑 Light" panose="020B0502040204020203" pitchFamily="34" charset="-122"/>
                  <a:cs typeface="+mn-cs"/>
                </a:rPr>
                <a:t>主讲教师：</a:t>
              </a:r>
              <a:r>
                <a:rPr lang="zh-CN" altLang="en-US" b="1" dirty="0">
                  <a:solidFill>
                    <a:srgbClr val="303030">
                      <a:lumMod val="75000"/>
                    </a:srgbClr>
                  </a:solidFill>
                  <a:latin typeface="微软雅黑 Light" panose="020B0502040204020203" pitchFamily="34" charset="-122"/>
                  <a:ea typeface="微软雅黑 Light" panose="020B0502040204020203" pitchFamily="34" charset="-122"/>
                </a:rPr>
                <a:t>刘启和</a:t>
              </a:r>
              <a:r>
                <a:rPr kumimoji="0" lang="zh-CN" altLang="en-US" sz="1800" b="1" i="0" u="none" strike="noStrike" kern="1200" cap="none" spc="0" normalizeH="0" baseline="0" noProof="0" dirty="0">
                  <a:ln>
                    <a:noFill/>
                  </a:ln>
                  <a:solidFill>
                    <a:srgbClr val="303030">
                      <a:lumMod val="75000"/>
                    </a:srgbClr>
                  </a:solidFill>
                  <a:effectLst/>
                  <a:uLnTx/>
                  <a:uFillTx/>
                  <a:latin typeface="微软雅黑 Light" panose="020B0502040204020203" pitchFamily="34" charset="-122"/>
                  <a:ea typeface="微软雅黑 Light" panose="020B0502040204020203" pitchFamily="34" charset="-122"/>
                  <a:cs typeface="+mn-cs"/>
                </a:rPr>
                <a:t>    </a:t>
              </a:r>
              <a:r>
                <a:rPr kumimoji="0" lang="en-US" altLang="zh-CN" sz="1800" b="1" i="0" u="none" strike="noStrike" kern="1200" cap="none" spc="0" normalizeH="0" baseline="0" noProof="0" dirty="0">
                  <a:ln>
                    <a:noFill/>
                  </a:ln>
                  <a:solidFill>
                    <a:srgbClr val="303030">
                      <a:lumMod val="75000"/>
                    </a:srgbClr>
                  </a:solidFill>
                  <a:effectLst/>
                  <a:uLnTx/>
                  <a:uFillTx/>
                  <a:latin typeface="微软雅黑 Light" panose="020B0502040204020203" pitchFamily="34" charset="-122"/>
                  <a:ea typeface="微软雅黑 Light" panose="020B0502040204020203" pitchFamily="34" charset="-122"/>
                  <a:cs typeface="+mn-cs"/>
                </a:rPr>
                <a:t>Email</a:t>
              </a:r>
              <a:r>
                <a:rPr kumimoji="0" lang="zh-CN" altLang="en-US" sz="1800" b="1" i="0" u="none" strike="noStrike" kern="1200" cap="none" spc="0" normalizeH="0" baseline="0" noProof="0" dirty="0">
                  <a:ln>
                    <a:noFill/>
                  </a:ln>
                  <a:solidFill>
                    <a:srgbClr val="303030">
                      <a:lumMod val="75000"/>
                    </a:srgbClr>
                  </a:solidFill>
                  <a:effectLst/>
                  <a:uLnTx/>
                  <a:uFillTx/>
                  <a:latin typeface="微软雅黑 Light" panose="020B0502040204020203" pitchFamily="34" charset="-122"/>
                  <a:ea typeface="微软雅黑 Light" panose="020B0502040204020203" pitchFamily="34" charset="-122"/>
                  <a:cs typeface="+mn-cs"/>
                </a:rPr>
                <a:t>：</a:t>
              </a:r>
              <a:r>
                <a:rPr kumimoji="0" lang="en-US" altLang="zh-CN" sz="1800" b="1" i="0" u="none" strike="noStrike" kern="1200" cap="none" spc="0" normalizeH="0" baseline="0" noProof="0" dirty="0">
                  <a:ln>
                    <a:noFill/>
                  </a:ln>
                  <a:solidFill>
                    <a:srgbClr val="303030">
                      <a:lumMod val="75000"/>
                    </a:srgbClr>
                  </a:solidFill>
                  <a:effectLst/>
                  <a:uLnTx/>
                  <a:uFillTx/>
                  <a:latin typeface="微软雅黑 Light" panose="020B0502040204020203" pitchFamily="34" charset="-122"/>
                  <a:ea typeface="微软雅黑 Light" panose="020B0502040204020203" pitchFamily="34" charset="-122"/>
                  <a:cs typeface="+mn-cs"/>
                </a:rPr>
                <a:t>qiheliu@uestc.edu.</a:t>
              </a:r>
              <a:r>
                <a:rPr lang="en-US" altLang="zh-CN" b="1" dirty="0" err="1">
                  <a:solidFill>
                    <a:srgbClr val="303030">
                      <a:lumMod val="75000"/>
                    </a:srgbClr>
                  </a:solidFill>
                  <a:latin typeface="微软雅黑 Light" panose="020B0502040204020203" pitchFamily="34" charset="-122"/>
                  <a:ea typeface="微软雅黑 Light" panose="020B0502040204020203" pitchFamily="34" charset="-122"/>
                </a:rPr>
                <a:t>cn</a:t>
              </a:r>
              <a:r>
                <a:rPr lang="en-US" altLang="zh-CN" b="1" dirty="0">
                  <a:solidFill>
                    <a:srgbClr val="303030">
                      <a:lumMod val="75000"/>
                    </a:srgbClr>
                  </a:solidFill>
                  <a:latin typeface="微软雅黑 Light" panose="020B0502040204020203" pitchFamily="34" charset="-122"/>
                  <a:ea typeface="微软雅黑 Light" panose="020B0502040204020203" pitchFamily="34" charset="-122"/>
                </a:rPr>
                <a:t>   QQ</a:t>
              </a:r>
              <a:r>
                <a:rPr lang="zh-CN" altLang="en-US" b="1" dirty="0">
                  <a:solidFill>
                    <a:srgbClr val="303030">
                      <a:lumMod val="75000"/>
                    </a:srgbClr>
                  </a:solidFill>
                  <a:latin typeface="微软雅黑 Light" panose="020B0502040204020203" pitchFamily="34" charset="-122"/>
                  <a:ea typeface="微软雅黑 Light" panose="020B0502040204020203" pitchFamily="34" charset="-122"/>
                </a:rPr>
                <a:t>群：</a:t>
              </a:r>
              <a:r>
                <a:rPr lang="en-US" altLang="zh-CN" b="1" dirty="0">
                  <a:solidFill>
                    <a:srgbClr val="303030">
                      <a:lumMod val="75000"/>
                    </a:srgbClr>
                  </a:solidFill>
                  <a:latin typeface="微软雅黑 Light" panose="020B0502040204020203" pitchFamily="34" charset="-122"/>
                  <a:ea typeface="微软雅黑 Light" panose="020B0502040204020203" pitchFamily="34" charset="-122"/>
                </a:rPr>
                <a:t> 688101382</a:t>
              </a:r>
              <a:endParaRPr kumimoji="0" lang="en-US" altLang="zh-CN" sz="1800" b="1" i="0" u="none" strike="noStrike" kern="1200" cap="none" spc="0" normalizeH="0" baseline="0" noProof="0" dirty="0">
                <a:ln>
                  <a:noFill/>
                </a:ln>
                <a:solidFill>
                  <a:srgbClr val="303030">
                    <a:lumMod val="75000"/>
                  </a:srgbClr>
                </a:solidFill>
                <a:effectLst/>
                <a:uLnTx/>
                <a:uFillTx/>
                <a:latin typeface="微软雅黑 Light" panose="020B0502040204020203" pitchFamily="34" charset="-122"/>
                <a:ea typeface="微软雅黑 Light" panose="020B0502040204020203" pitchFamily="34" charset="-122"/>
                <a:cs typeface="+mn-cs"/>
              </a:endParaRPr>
            </a:p>
          </p:txBody>
        </p:sp>
        <p:cxnSp>
          <p:nvCxnSpPr>
            <p:cNvPr id="10" name="直接连接符 9"/>
            <p:cNvCxnSpPr/>
            <p:nvPr/>
          </p:nvCxnSpPr>
          <p:spPr>
            <a:xfrm>
              <a:off x="1886856" y="5588001"/>
              <a:ext cx="5522601"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43197845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最近邻</a:t>
            </a:r>
            <a:r>
              <a:rPr lang="en-US" altLang="zh-CN" dirty="0"/>
              <a:t>(1NN)</a:t>
            </a:r>
            <a:r>
              <a:rPr lang="zh-CN" altLang="en-US" dirty="0"/>
              <a:t>分类错误率分析</a:t>
            </a:r>
            <a:endParaRPr lang="en-US" altLang="zh-CN" dirty="0"/>
          </a:p>
        </p:txBody>
      </p:sp>
      <p:sp>
        <p:nvSpPr>
          <p:cNvPr id="4" name="Content Placeholder 3"/>
          <p:cNvSpPr>
            <a:spLocks noGrp="1"/>
          </p:cNvSpPr>
          <p:nvPr>
            <p:ph idx="1"/>
          </p:nvPr>
        </p:nvSpPr>
        <p:spPr>
          <a:xfrm>
            <a:off x="347133" y="1219200"/>
            <a:ext cx="11489267" cy="4930775"/>
          </a:xfrm>
        </p:spPr>
        <p:txBody>
          <a:bodyPr>
            <a:normAutofit/>
          </a:bodyPr>
          <a:lstStyle/>
          <a:p>
            <a:pPr indent="-228600">
              <a:lnSpc>
                <a:spcPct val="150000"/>
              </a:lnSpc>
            </a:pPr>
            <a:r>
              <a:rPr lang="zh-CN" altLang="en-US" sz="2400" dirty="0"/>
              <a:t>暂且假设距离计算是“恰当”的，即能够恰当地找出</a:t>
            </a:r>
            <a:r>
              <a:rPr lang="en-US" altLang="zh-CN" sz="2400" dirty="0"/>
              <a:t>k</a:t>
            </a:r>
            <a:r>
              <a:rPr lang="zh-CN" altLang="en-US" sz="2400" dirty="0"/>
              <a:t>个近邻，我们来对“</a:t>
            </a:r>
            <a:r>
              <a:rPr lang="zh-CN" altLang="en-US" sz="2400" dirty="0">
                <a:solidFill>
                  <a:srgbClr val="FF0000"/>
                </a:solidFill>
              </a:rPr>
              <a:t>最近邻分类器</a:t>
            </a:r>
            <a:r>
              <a:rPr lang="zh-CN" altLang="en-US" sz="2400" dirty="0"/>
              <a:t>”（</a:t>
            </a:r>
            <a:r>
              <a:rPr lang="en-US" altLang="zh-CN" sz="2400" dirty="0">
                <a:solidFill>
                  <a:srgbClr val="FF0000"/>
                </a:solidFill>
              </a:rPr>
              <a:t>1NN</a:t>
            </a:r>
            <a:r>
              <a:rPr lang="zh-CN" altLang="en-US" sz="2400" dirty="0">
                <a:solidFill>
                  <a:srgbClr val="FF0000"/>
                </a:solidFill>
              </a:rPr>
              <a:t>，即</a:t>
            </a:r>
            <a:r>
              <a:rPr lang="en-US" altLang="zh-CN" sz="2400" dirty="0">
                <a:solidFill>
                  <a:srgbClr val="FF0000"/>
                </a:solidFill>
              </a:rPr>
              <a:t>k=1</a:t>
            </a:r>
            <a:r>
              <a:rPr lang="zh-CN" altLang="en-US" sz="2400" dirty="0"/>
              <a:t>）在</a:t>
            </a:r>
            <a:r>
              <a:rPr lang="zh-CN" altLang="en-US" sz="2400" dirty="0">
                <a:solidFill>
                  <a:srgbClr val="FF0000"/>
                </a:solidFill>
              </a:rPr>
              <a:t>二分类</a:t>
            </a:r>
            <a:r>
              <a:rPr lang="zh-CN" altLang="en-US" sz="2400" dirty="0"/>
              <a:t>问题上的性能做一个简单的讨论。给定测试样本   ，若其最近邻样本为   ，则</a:t>
            </a:r>
            <a:r>
              <a:rPr lang="zh-CN" altLang="en-US" sz="2400" dirty="0">
                <a:solidFill>
                  <a:srgbClr val="FF0000"/>
                </a:solidFill>
              </a:rPr>
              <a:t>最近邻出错的概率</a:t>
            </a:r>
            <a:r>
              <a:rPr lang="zh-CN" altLang="en-US" sz="2400" dirty="0"/>
              <a:t>就是   与   </a:t>
            </a:r>
            <a:r>
              <a:rPr lang="zh-CN" altLang="en-US" sz="2400" dirty="0">
                <a:solidFill>
                  <a:srgbClr val="FF0000"/>
                </a:solidFill>
              </a:rPr>
              <a:t>类别标记不同的概率</a:t>
            </a:r>
            <a:r>
              <a:rPr lang="zh-CN" altLang="en-US" sz="2400" dirty="0"/>
              <a:t>，即</a:t>
            </a:r>
          </a:p>
        </p:txBody>
      </p:sp>
      <p:pic>
        <p:nvPicPr>
          <p:cNvPr id="11" name="Picture 10"/>
          <p:cNvPicPr>
            <a:picLocks noChangeAspect="1"/>
          </p:cNvPicPr>
          <p:nvPr/>
        </p:nvPicPr>
        <p:blipFill>
          <a:blip r:embed="rId3"/>
          <a:stretch>
            <a:fillRect/>
          </a:stretch>
        </p:blipFill>
        <p:spPr>
          <a:xfrm>
            <a:off x="6324600" y="177486"/>
            <a:ext cx="1548899" cy="556400"/>
          </a:xfrm>
          <a:prstGeom prst="rect">
            <a:avLst/>
          </a:prstGeom>
        </p:spPr>
      </p:pic>
      <p:pic>
        <p:nvPicPr>
          <p:cNvPr id="12" name="Picture 11"/>
          <p:cNvPicPr>
            <a:picLocks noChangeAspect="1"/>
          </p:cNvPicPr>
          <p:nvPr/>
        </p:nvPicPr>
        <p:blipFill>
          <a:blip r:embed="rId4"/>
          <a:stretch>
            <a:fillRect/>
          </a:stretch>
        </p:blipFill>
        <p:spPr>
          <a:xfrm>
            <a:off x="3349371" y="3429000"/>
            <a:ext cx="5232689" cy="686790"/>
          </a:xfrm>
          <a:prstGeom prst="rect">
            <a:avLst/>
          </a:prstGeom>
        </p:spPr>
      </p:pic>
      <p:pic>
        <p:nvPicPr>
          <p:cNvPr id="5" name="Picture 4"/>
          <p:cNvPicPr>
            <a:picLocks noChangeAspect="1"/>
          </p:cNvPicPr>
          <p:nvPr/>
        </p:nvPicPr>
        <p:blipFill>
          <a:blip r:embed="rId5"/>
          <a:stretch>
            <a:fillRect/>
          </a:stretch>
        </p:blipFill>
        <p:spPr>
          <a:xfrm>
            <a:off x="11049000" y="2057400"/>
            <a:ext cx="206562" cy="167217"/>
          </a:xfrm>
          <a:prstGeom prst="rect">
            <a:avLst/>
          </a:prstGeom>
        </p:spPr>
      </p:pic>
      <p:pic>
        <p:nvPicPr>
          <p:cNvPr id="6" name="Picture 5"/>
          <p:cNvPicPr>
            <a:picLocks noChangeAspect="1"/>
          </p:cNvPicPr>
          <p:nvPr/>
        </p:nvPicPr>
        <p:blipFill>
          <a:blip r:embed="rId6"/>
          <a:stretch>
            <a:fillRect/>
          </a:stretch>
        </p:blipFill>
        <p:spPr>
          <a:xfrm>
            <a:off x="7620000" y="2590800"/>
            <a:ext cx="189006" cy="178506"/>
          </a:xfrm>
          <a:prstGeom prst="rect">
            <a:avLst/>
          </a:prstGeom>
        </p:spPr>
      </p:pic>
      <p:pic>
        <p:nvPicPr>
          <p:cNvPr id="10" name="Picture 9"/>
          <p:cNvPicPr>
            <a:picLocks noChangeAspect="1"/>
          </p:cNvPicPr>
          <p:nvPr/>
        </p:nvPicPr>
        <p:blipFill>
          <a:blip r:embed="rId5"/>
          <a:stretch>
            <a:fillRect/>
          </a:stretch>
        </p:blipFill>
        <p:spPr>
          <a:xfrm>
            <a:off x="7038987" y="2595716"/>
            <a:ext cx="214435" cy="173590"/>
          </a:xfrm>
          <a:prstGeom prst="rect">
            <a:avLst/>
          </a:prstGeom>
        </p:spPr>
      </p:pic>
      <p:pic>
        <p:nvPicPr>
          <p:cNvPr id="13" name="Picture 12"/>
          <p:cNvPicPr>
            <a:picLocks noChangeAspect="1"/>
          </p:cNvPicPr>
          <p:nvPr/>
        </p:nvPicPr>
        <p:blipFill>
          <a:blip r:embed="rId6"/>
          <a:stretch>
            <a:fillRect/>
          </a:stretch>
        </p:blipFill>
        <p:spPr>
          <a:xfrm>
            <a:off x="3084165" y="2594853"/>
            <a:ext cx="189006" cy="178506"/>
          </a:xfrm>
          <a:prstGeom prst="rect">
            <a:avLst/>
          </a:prstGeom>
        </p:spPr>
      </p:pic>
    </p:spTree>
    <p:extLst>
      <p:ext uri="{BB962C8B-B14F-4D97-AF65-F5344CB8AC3E}">
        <p14:creationId xmlns:p14="http://schemas.microsoft.com/office/powerpoint/2010/main" val="2473526497"/>
      </p:ext>
    </p:extLst>
  </p:cSld>
  <p:clrMapOvr>
    <a:masterClrMapping/>
  </p:clrMapOvr>
  <p:extLst mod="1"/>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04800" y="1219200"/>
            <a:ext cx="11489267" cy="4930775"/>
          </a:xfrm>
        </p:spPr>
        <p:txBody>
          <a:bodyPr>
            <a:noAutofit/>
          </a:bodyPr>
          <a:lstStyle/>
          <a:p>
            <a:pPr indent="-228600">
              <a:lnSpc>
                <a:spcPct val="110000"/>
              </a:lnSpc>
            </a:pPr>
            <a:r>
              <a:rPr lang="zh-CN" altLang="en-US" sz="2000" dirty="0"/>
              <a:t>假设样本</a:t>
            </a:r>
            <a:r>
              <a:rPr lang="zh-CN" altLang="en-US" sz="2000" dirty="0">
                <a:solidFill>
                  <a:srgbClr val="FF0000"/>
                </a:solidFill>
              </a:rPr>
              <a:t>独立同分布</a:t>
            </a:r>
            <a:r>
              <a:rPr lang="zh-CN" altLang="en-US" sz="2000" dirty="0"/>
              <a:t>，且对任意   和</a:t>
            </a:r>
            <a:r>
              <a:rPr lang="zh-CN" altLang="en-US" sz="2000" dirty="0">
                <a:solidFill>
                  <a:srgbClr val="FF0000"/>
                </a:solidFill>
              </a:rPr>
              <a:t>任意小正整数  </a:t>
            </a:r>
            <a:r>
              <a:rPr lang="zh-CN" altLang="en-US" sz="2000" dirty="0"/>
              <a:t>，在   附近  距离范围内总能找到一个训练样本；换言之，</a:t>
            </a:r>
            <a:r>
              <a:rPr lang="zh-CN" altLang="en-US" sz="2000" dirty="0">
                <a:solidFill>
                  <a:srgbClr val="FF0000"/>
                </a:solidFill>
              </a:rPr>
              <a:t>对任意测试样本，总能在任意近的范围内找到                                     中的训练样本 </a:t>
            </a:r>
            <a:r>
              <a:rPr lang="en-US" altLang="zh-CN" sz="2000" dirty="0">
                <a:solidFill>
                  <a:srgbClr val="FF0000"/>
                </a:solidFill>
              </a:rPr>
              <a:t>z</a:t>
            </a:r>
            <a:r>
              <a:rPr lang="zh-CN" altLang="en-US" sz="2000" dirty="0">
                <a:solidFill>
                  <a:srgbClr val="FF0000"/>
                </a:solidFill>
              </a:rPr>
              <a:t> </a:t>
            </a:r>
            <a:r>
              <a:rPr lang="zh-CN" altLang="en-US" sz="2000" dirty="0"/>
              <a:t>。</a:t>
            </a:r>
            <a:endParaRPr lang="en-US" altLang="zh-CN" sz="2000" dirty="0"/>
          </a:p>
          <a:p>
            <a:pPr indent="-228600">
              <a:lnSpc>
                <a:spcPct val="110000"/>
              </a:lnSpc>
              <a:spcBef>
                <a:spcPts val="1800"/>
              </a:spcBef>
            </a:pPr>
            <a:r>
              <a:rPr lang="zh-CN" altLang="en-US" sz="2000" dirty="0"/>
              <a:t>令                             表示</a:t>
            </a:r>
            <a:r>
              <a:rPr lang="zh-CN" altLang="en-US" sz="2000" dirty="0">
                <a:solidFill>
                  <a:srgbClr val="FF0000"/>
                </a:solidFill>
              </a:rPr>
              <a:t>贝叶斯最优分类器的结果</a:t>
            </a:r>
            <a:r>
              <a:rPr lang="zh-CN" altLang="en-US" sz="2000" dirty="0"/>
              <a:t>，有</a:t>
            </a:r>
          </a:p>
          <a:p>
            <a:pPr indent="-228600">
              <a:lnSpc>
                <a:spcPct val="110000"/>
              </a:lnSpc>
            </a:pPr>
            <a:endParaRPr lang="zh-CN" altLang="en-US" sz="2000" dirty="0"/>
          </a:p>
          <a:p>
            <a:pPr indent="-228600">
              <a:lnSpc>
                <a:spcPct val="110000"/>
              </a:lnSpc>
            </a:pPr>
            <a:endParaRPr lang="zh-CN" altLang="en-US" sz="2000" dirty="0"/>
          </a:p>
          <a:p>
            <a:pPr indent="-228600">
              <a:lnSpc>
                <a:spcPct val="110000"/>
              </a:lnSpc>
            </a:pPr>
            <a:endParaRPr lang="zh-CN" altLang="en-US" sz="2000" dirty="0"/>
          </a:p>
          <a:p>
            <a:pPr indent="-228600">
              <a:lnSpc>
                <a:spcPct val="110000"/>
              </a:lnSpc>
            </a:pPr>
            <a:endParaRPr lang="zh-CN" altLang="en-US" sz="2000" dirty="0"/>
          </a:p>
          <a:p>
            <a:pPr indent="-228600">
              <a:lnSpc>
                <a:spcPct val="110000"/>
              </a:lnSpc>
            </a:pPr>
            <a:r>
              <a:rPr lang="zh-CN" altLang="en-US" sz="2400" b="1" dirty="0">
                <a:solidFill>
                  <a:srgbClr val="0D1DFF"/>
                </a:solidFill>
              </a:rPr>
              <a:t>最近邻分类虽简单，但它的泛化错误率不超过贝叶斯最优分类器错误率的两倍！</a:t>
            </a:r>
            <a:endParaRPr lang="en-US" sz="2400" b="1" dirty="0">
              <a:solidFill>
                <a:srgbClr val="0D1DFF"/>
              </a:solidFill>
            </a:endParaRPr>
          </a:p>
        </p:txBody>
      </p:sp>
      <p:sp>
        <p:nvSpPr>
          <p:cNvPr id="8" name="TextBox 7"/>
          <p:cNvSpPr txBox="1"/>
          <p:nvPr/>
        </p:nvSpPr>
        <p:spPr>
          <a:xfrm>
            <a:off x="5562601" y="2516806"/>
            <a:ext cx="65" cy="276999"/>
          </a:xfrm>
          <a:prstGeom prst="rect">
            <a:avLst/>
          </a:prstGeom>
          <a:noFill/>
        </p:spPr>
        <p:txBody>
          <a:bodyPr wrap="none" lIns="0" tIns="0" rIns="0" bIns="0" rtlCol="0">
            <a:spAutoFit/>
          </a:bodyPr>
          <a:lstStyle/>
          <a:p>
            <a:endParaRPr lang="en-US" dirty="0">
              <a:solidFill>
                <a:prstClr val="black"/>
              </a:solidFill>
            </a:endParaRPr>
          </a:p>
        </p:txBody>
      </p:sp>
      <p:pic>
        <p:nvPicPr>
          <p:cNvPr id="12" name="Picture 11"/>
          <p:cNvPicPr>
            <a:picLocks noChangeAspect="1"/>
          </p:cNvPicPr>
          <p:nvPr/>
        </p:nvPicPr>
        <p:blipFill>
          <a:blip r:embed="rId4"/>
          <a:stretch>
            <a:fillRect/>
          </a:stretch>
        </p:blipFill>
        <p:spPr>
          <a:xfrm>
            <a:off x="6781800" y="1663516"/>
            <a:ext cx="2666999" cy="350043"/>
          </a:xfrm>
          <a:prstGeom prst="rect">
            <a:avLst/>
          </a:prstGeom>
        </p:spPr>
      </p:pic>
      <p:pic>
        <p:nvPicPr>
          <p:cNvPr id="9" name="Picture 8"/>
          <p:cNvPicPr>
            <a:picLocks noChangeAspect="1"/>
          </p:cNvPicPr>
          <p:nvPr/>
        </p:nvPicPr>
        <p:blipFill>
          <a:blip r:embed="rId5"/>
          <a:stretch>
            <a:fillRect/>
          </a:stretch>
        </p:blipFill>
        <p:spPr>
          <a:xfrm>
            <a:off x="6200964" y="1291629"/>
            <a:ext cx="121859" cy="219345"/>
          </a:xfrm>
          <a:prstGeom prst="rect">
            <a:avLst/>
          </a:prstGeom>
        </p:spPr>
      </p:pic>
      <p:pic>
        <p:nvPicPr>
          <p:cNvPr id="6" name="Picture 5"/>
          <p:cNvPicPr>
            <a:picLocks noChangeAspect="1"/>
          </p:cNvPicPr>
          <p:nvPr/>
        </p:nvPicPr>
        <p:blipFill>
          <a:blip r:embed="rId6"/>
          <a:stretch>
            <a:fillRect/>
          </a:stretch>
        </p:blipFill>
        <p:spPr>
          <a:xfrm>
            <a:off x="914401" y="2227397"/>
            <a:ext cx="2099748" cy="372536"/>
          </a:xfrm>
          <a:prstGeom prst="rect">
            <a:avLst/>
          </a:prstGeom>
        </p:spPr>
      </p:pic>
      <p:pic>
        <p:nvPicPr>
          <p:cNvPr id="10" name="Picture 9"/>
          <p:cNvPicPr>
            <a:picLocks noChangeAspect="1"/>
          </p:cNvPicPr>
          <p:nvPr/>
        </p:nvPicPr>
        <p:blipFill>
          <a:blip r:embed="rId7"/>
          <a:stretch>
            <a:fillRect/>
          </a:stretch>
        </p:blipFill>
        <p:spPr>
          <a:xfrm>
            <a:off x="2438400" y="2674473"/>
            <a:ext cx="6661146" cy="1557783"/>
          </a:xfrm>
          <a:prstGeom prst="rect">
            <a:avLst/>
          </a:prstGeom>
        </p:spPr>
      </p:pic>
      <p:pic>
        <p:nvPicPr>
          <p:cNvPr id="16" name="Picture 15"/>
          <p:cNvPicPr>
            <a:picLocks noChangeAspect="1"/>
          </p:cNvPicPr>
          <p:nvPr/>
        </p:nvPicPr>
        <p:blipFill>
          <a:blip r:embed="rId5"/>
          <a:stretch>
            <a:fillRect/>
          </a:stretch>
        </p:blipFill>
        <p:spPr>
          <a:xfrm>
            <a:off x="7566694" y="1307425"/>
            <a:ext cx="121859" cy="219345"/>
          </a:xfrm>
          <a:prstGeom prst="rect">
            <a:avLst/>
          </a:prstGeom>
        </p:spPr>
      </p:pic>
      <p:pic>
        <p:nvPicPr>
          <p:cNvPr id="13" name="Picture 12"/>
          <p:cNvPicPr>
            <a:picLocks noChangeAspect="1"/>
          </p:cNvPicPr>
          <p:nvPr/>
        </p:nvPicPr>
        <p:blipFill>
          <a:blip r:embed="rId8"/>
          <a:stretch>
            <a:fillRect/>
          </a:stretch>
        </p:blipFill>
        <p:spPr>
          <a:xfrm>
            <a:off x="4191000" y="1316738"/>
            <a:ext cx="208924" cy="169129"/>
          </a:xfrm>
          <a:prstGeom prst="rect">
            <a:avLst/>
          </a:prstGeom>
        </p:spPr>
      </p:pic>
      <p:pic>
        <p:nvPicPr>
          <p:cNvPr id="17" name="Picture 16"/>
          <p:cNvPicPr>
            <a:picLocks noChangeAspect="1"/>
          </p:cNvPicPr>
          <p:nvPr/>
        </p:nvPicPr>
        <p:blipFill>
          <a:blip r:embed="rId8"/>
          <a:stretch>
            <a:fillRect/>
          </a:stretch>
        </p:blipFill>
        <p:spPr>
          <a:xfrm>
            <a:off x="6836004" y="1341845"/>
            <a:ext cx="208924" cy="169129"/>
          </a:xfrm>
          <a:prstGeom prst="rect">
            <a:avLst/>
          </a:prstGeom>
        </p:spPr>
      </p:pic>
      <p:sp>
        <p:nvSpPr>
          <p:cNvPr id="20" name="Title 1"/>
          <p:cNvSpPr>
            <a:spLocks noGrp="1"/>
          </p:cNvSpPr>
          <p:nvPr>
            <p:ph type="title"/>
          </p:nvPr>
        </p:nvSpPr>
        <p:spPr>
          <a:xfrm>
            <a:off x="347133" y="42864"/>
            <a:ext cx="10515600" cy="777874"/>
          </a:xfrm>
        </p:spPr>
        <p:txBody>
          <a:bodyPr/>
          <a:lstStyle/>
          <a:p>
            <a:r>
              <a:rPr lang="zh-CN" altLang="en-US" dirty="0"/>
              <a:t>最近邻分类错误率分析</a:t>
            </a:r>
            <a:endParaRPr lang="en-US" altLang="zh-CN" dirty="0"/>
          </a:p>
        </p:txBody>
      </p:sp>
      <p:pic>
        <p:nvPicPr>
          <p:cNvPr id="21" name="Picture 10"/>
          <p:cNvPicPr>
            <a:picLocks noChangeAspect="1"/>
          </p:cNvPicPr>
          <p:nvPr/>
        </p:nvPicPr>
        <p:blipFill>
          <a:blip r:embed="rId9"/>
          <a:stretch>
            <a:fillRect/>
          </a:stretch>
        </p:blipFill>
        <p:spPr>
          <a:xfrm>
            <a:off x="5325783" y="191090"/>
            <a:ext cx="1548899" cy="556400"/>
          </a:xfrm>
          <a:prstGeom prst="rect">
            <a:avLst/>
          </a:prstGeom>
        </p:spPr>
      </p:pic>
    </p:spTree>
    <p:custDataLst>
      <p:tags r:id="rId1"/>
    </p:custDataLst>
    <p:extLst>
      <p:ext uri="{BB962C8B-B14F-4D97-AF65-F5344CB8AC3E}">
        <p14:creationId xmlns:p14="http://schemas.microsoft.com/office/powerpoint/2010/main" val="659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二、低维嵌入</a:t>
            </a:r>
          </a:p>
        </p:txBody>
      </p:sp>
    </p:spTree>
    <p:extLst>
      <p:ext uri="{BB962C8B-B14F-4D97-AF65-F5344CB8AC3E}">
        <p14:creationId xmlns:p14="http://schemas.microsoft.com/office/powerpoint/2010/main" val="2044915335"/>
      </p:ext>
    </p:extLst>
  </p:cSld>
  <p:clrMapOvr>
    <a:masterClrMapping/>
  </p:clrMapOvr>
  <p:extLst mod="1"/>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维数灾难 </a:t>
            </a:r>
            <a:r>
              <a:rPr lang="en-US" altLang="zh-CN" dirty="0"/>
              <a:t>(curse</a:t>
            </a:r>
            <a:r>
              <a:rPr lang="zh-CN" altLang="en-US" dirty="0"/>
              <a:t> </a:t>
            </a:r>
            <a:r>
              <a:rPr lang="en-US" altLang="zh-CN" dirty="0"/>
              <a:t>of</a:t>
            </a:r>
            <a:r>
              <a:rPr lang="zh-CN" altLang="en-US" dirty="0"/>
              <a:t> </a:t>
            </a:r>
            <a:r>
              <a:rPr lang="en-US" altLang="zh-CN" dirty="0"/>
              <a:t>dimensionality)</a:t>
            </a:r>
            <a:endParaRPr lang="en-US" dirty="0"/>
          </a:p>
        </p:txBody>
      </p:sp>
      <p:sp>
        <p:nvSpPr>
          <p:cNvPr id="4" name="Content Placeholder 3"/>
          <p:cNvSpPr>
            <a:spLocks noGrp="1"/>
          </p:cNvSpPr>
          <p:nvPr>
            <p:ph idx="1"/>
          </p:nvPr>
        </p:nvSpPr>
        <p:spPr/>
        <p:txBody>
          <a:bodyPr>
            <a:normAutofit/>
          </a:bodyPr>
          <a:lstStyle/>
          <a:p>
            <a:pPr indent="-228600">
              <a:lnSpc>
                <a:spcPct val="110000"/>
              </a:lnSpc>
            </a:pPr>
            <a:r>
              <a:rPr lang="en-US" altLang="zh-CN" dirty="0"/>
              <a:t>1NN</a:t>
            </a:r>
            <a:r>
              <a:rPr lang="zh-CN" altLang="en-US" dirty="0"/>
              <a:t>学习基于一个重要的假设：任意测试样本   附近的任意小的  距离范围内总能找到一个训练样本，即训练样本的</a:t>
            </a:r>
            <a:r>
              <a:rPr lang="zh-CN" altLang="en-US" dirty="0">
                <a:solidFill>
                  <a:srgbClr val="FF0000"/>
                </a:solidFill>
              </a:rPr>
              <a:t>采样密度足够大</a:t>
            </a:r>
            <a:r>
              <a:rPr lang="zh-CN" altLang="en-US" dirty="0"/>
              <a:t>，或称为“</a:t>
            </a:r>
            <a:r>
              <a:rPr lang="zh-CN" altLang="en-US" dirty="0">
                <a:solidFill>
                  <a:srgbClr val="FF0000"/>
                </a:solidFill>
              </a:rPr>
              <a:t>密采样</a:t>
            </a:r>
            <a:r>
              <a:rPr lang="zh-CN" altLang="en-US" dirty="0"/>
              <a:t>”。然而，这个假设在现实任务中通常很难满足：</a:t>
            </a:r>
            <a:endParaRPr lang="en-US" altLang="zh-CN" dirty="0"/>
          </a:p>
          <a:p>
            <a:pPr lvl="1">
              <a:lnSpc>
                <a:spcPct val="110000"/>
              </a:lnSpc>
            </a:pPr>
            <a:r>
              <a:rPr lang="zh-CN" altLang="en-US" dirty="0">
                <a:solidFill>
                  <a:srgbClr val="FF0000"/>
                </a:solidFill>
              </a:rPr>
              <a:t>若属性维数为</a:t>
            </a:r>
            <a:r>
              <a:rPr lang="en-US" altLang="zh-CN" dirty="0">
                <a:solidFill>
                  <a:srgbClr val="FF0000"/>
                </a:solidFill>
              </a:rPr>
              <a:t>1</a:t>
            </a:r>
            <a:r>
              <a:rPr lang="zh-CN" altLang="en-US" dirty="0"/>
              <a:t>，当  </a:t>
            </a:r>
            <a:r>
              <a:rPr lang="en-US" altLang="zh-CN" dirty="0"/>
              <a:t>=0.001</a:t>
            </a:r>
            <a:r>
              <a:rPr lang="zh-CN" altLang="en-US" dirty="0"/>
              <a:t>，</a:t>
            </a:r>
            <a:r>
              <a:rPr lang="zh-CN" altLang="en-US" dirty="0">
                <a:solidFill>
                  <a:srgbClr val="FF0000"/>
                </a:solidFill>
              </a:rPr>
              <a:t>仅考虑单个属性</a:t>
            </a:r>
            <a:r>
              <a:rPr lang="zh-CN" altLang="en-US" dirty="0"/>
              <a:t>，则仅需</a:t>
            </a:r>
            <a:r>
              <a:rPr lang="en-US" altLang="zh-CN" dirty="0"/>
              <a:t>1000</a:t>
            </a:r>
            <a:r>
              <a:rPr lang="zh-CN" altLang="en-US" dirty="0"/>
              <a:t>个样本点平均分布在归一化后的属性取值范围内，</a:t>
            </a:r>
            <a:r>
              <a:rPr lang="zh-CN" altLang="en-US" dirty="0">
                <a:solidFill>
                  <a:srgbClr val="102DFF"/>
                </a:solidFill>
              </a:rPr>
              <a:t>即可使得任意测试样本在其附近</a:t>
            </a:r>
            <a:r>
              <a:rPr lang="en-US" altLang="zh-CN" dirty="0">
                <a:solidFill>
                  <a:srgbClr val="102DFF"/>
                </a:solidFill>
              </a:rPr>
              <a:t>0.001</a:t>
            </a:r>
            <a:r>
              <a:rPr lang="zh-CN" altLang="en-US" dirty="0">
                <a:solidFill>
                  <a:srgbClr val="102DFF"/>
                </a:solidFill>
              </a:rPr>
              <a:t>距离范围内总能找到一个训练样本</a:t>
            </a:r>
            <a:r>
              <a:rPr lang="zh-CN" altLang="en-US" dirty="0"/>
              <a:t>，此时最近邻分类器的错误率不超过贝叶斯最优分类器的错误率的两倍。</a:t>
            </a:r>
            <a:r>
              <a:rPr lang="zh-CN" altLang="en-US" dirty="0">
                <a:solidFill>
                  <a:srgbClr val="FF0000"/>
                </a:solidFill>
              </a:rPr>
              <a:t>若属性维数为</a:t>
            </a:r>
            <a:r>
              <a:rPr lang="en-US" altLang="zh-CN" dirty="0">
                <a:solidFill>
                  <a:srgbClr val="FF0000"/>
                </a:solidFill>
              </a:rPr>
              <a:t>20</a:t>
            </a:r>
            <a:r>
              <a:rPr lang="zh-CN" altLang="en-US" dirty="0"/>
              <a:t>，若样本满足密采样条件，则至少需要</a:t>
            </a:r>
            <a:r>
              <a:rPr lang="zh-CN" altLang="en-US" dirty="0">
                <a:solidFill>
                  <a:srgbClr val="FF0000"/>
                </a:solidFill>
              </a:rPr>
              <a:t> </a:t>
            </a:r>
            <a:r>
              <a:rPr lang="en-US" altLang="zh-CN" dirty="0">
                <a:solidFill>
                  <a:srgbClr val="FF0000"/>
                </a:solidFill>
              </a:rPr>
              <a:t>(1000)</a:t>
            </a:r>
            <a:r>
              <a:rPr lang="en-US" altLang="zh-CN" baseline="30000" dirty="0">
                <a:solidFill>
                  <a:srgbClr val="FF0000"/>
                </a:solidFill>
              </a:rPr>
              <a:t>20</a:t>
            </a:r>
            <a:r>
              <a:rPr lang="zh-CN" altLang="en-US" dirty="0">
                <a:solidFill>
                  <a:srgbClr val="FF0000"/>
                </a:solidFill>
              </a:rPr>
              <a:t> </a:t>
            </a:r>
            <a:r>
              <a:rPr lang="en-US" altLang="zh-CN" dirty="0">
                <a:solidFill>
                  <a:srgbClr val="FF0000"/>
                </a:solidFill>
              </a:rPr>
              <a:t>=</a:t>
            </a:r>
            <a:r>
              <a:rPr lang="zh-CN" altLang="en-US" dirty="0">
                <a:solidFill>
                  <a:srgbClr val="FF0000"/>
                </a:solidFill>
              </a:rPr>
              <a:t> </a:t>
            </a:r>
            <a:r>
              <a:rPr lang="en-US" altLang="zh-CN" dirty="0">
                <a:solidFill>
                  <a:srgbClr val="FF0000"/>
                </a:solidFill>
              </a:rPr>
              <a:t>10</a:t>
            </a:r>
            <a:r>
              <a:rPr lang="en-US" altLang="zh-CN" baseline="30000" dirty="0">
                <a:solidFill>
                  <a:srgbClr val="FF0000"/>
                </a:solidFill>
              </a:rPr>
              <a:t>60</a:t>
            </a:r>
            <a:r>
              <a:rPr lang="zh-CN" altLang="en-US" dirty="0">
                <a:solidFill>
                  <a:srgbClr val="FF0000"/>
                </a:solidFill>
              </a:rPr>
              <a:t> 个样本</a:t>
            </a:r>
            <a:r>
              <a:rPr lang="zh-CN" altLang="en-US" dirty="0"/>
              <a:t>。</a:t>
            </a:r>
            <a:endParaRPr lang="en-US" altLang="zh-CN" dirty="0"/>
          </a:p>
          <a:p>
            <a:pPr lvl="1">
              <a:lnSpc>
                <a:spcPct val="110000"/>
              </a:lnSpc>
            </a:pPr>
            <a:r>
              <a:rPr lang="zh-CN" altLang="en-US" dirty="0"/>
              <a:t>现实应用中</a:t>
            </a:r>
            <a:r>
              <a:rPr lang="zh-CN" altLang="en-US" dirty="0">
                <a:solidFill>
                  <a:srgbClr val="102DFF"/>
                </a:solidFill>
              </a:rPr>
              <a:t>属性维数经常成千上万</a:t>
            </a:r>
            <a:r>
              <a:rPr lang="zh-CN" altLang="en-US" dirty="0"/>
              <a:t>，要满足密采样条件所需的样本数目是无法达到的天文数字。许多学习方法都涉及距离计算，而高维空间会给距离计算带来很大的麻烦，例如当维数很高时甚至连计算内积都不再容易。</a:t>
            </a:r>
            <a:endParaRPr lang="en-US" altLang="zh-CN" dirty="0"/>
          </a:p>
          <a:p>
            <a:pPr lvl="1">
              <a:lnSpc>
                <a:spcPct val="110000"/>
              </a:lnSpc>
            </a:pPr>
            <a:r>
              <a:rPr lang="zh-CN" altLang="en-US" dirty="0"/>
              <a:t>在高维情形下出现的数据样本稀疏、距离计算困难等问题，是所有机器学习方法共同面临的严重障碍，被称为“</a:t>
            </a:r>
            <a:r>
              <a:rPr lang="zh-CN" altLang="en-US" dirty="0">
                <a:solidFill>
                  <a:srgbClr val="FF0000"/>
                </a:solidFill>
              </a:rPr>
              <a:t>维数灾难</a:t>
            </a:r>
            <a:r>
              <a:rPr lang="zh-CN" altLang="en-US" dirty="0"/>
              <a:t>”。         </a:t>
            </a:r>
          </a:p>
          <a:p>
            <a:pPr lvl="1">
              <a:lnSpc>
                <a:spcPct val="110000"/>
              </a:lnSpc>
            </a:pPr>
            <a:r>
              <a:rPr lang="zh-CN" altLang="en-US" spc="-5" dirty="0">
                <a:latin typeface="FangSong"/>
                <a:cs typeface="FangSong"/>
              </a:rPr>
              <a:t>例如，一张</a:t>
            </a:r>
            <a:r>
              <a:rPr lang="en-US" altLang="zh-CN" spc="-5" dirty="0">
                <a:latin typeface="FangSong"/>
                <a:cs typeface="FangSong"/>
              </a:rPr>
              <a:t>1080X720</a:t>
            </a:r>
            <a:r>
              <a:rPr lang="zh-CN" altLang="en-US" spc="-5" dirty="0">
                <a:latin typeface="FangSong"/>
                <a:cs typeface="FangSong"/>
              </a:rPr>
              <a:t>图像</a:t>
            </a:r>
            <a:r>
              <a:rPr lang="zh-CN" altLang="en-US" dirty="0">
                <a:latin typeface="FangSong"/>
                <a:cs typeface="FangSong"/>
              </a:rPr>
              <a:t>：</a:t>
            </a:r>
            <a:r>
              <a:rPr lang="en-US" altLang="zh-CN" spc="-10" dirty="0">
                <a:latin typeface="Verdana"/>
                <a:cs typeface="Verdana"/>
              </a:rPr>
              <a:t>70</a:t>
            </a:r>
            <a:r>
              <a:rPr lang="zh-CN" altLang="en-US" spc="-5" dirty="0">
                <a:latin typeface="FangSong"/>
                <a:cs typeface="FangSong"/>
              </a:rPr>
              <a:t>余万维！</a:t>
            </a:r>
            <a:endParaRPr lang="en-US" altLang="zh-CN" dirty="0"/>
          </a:p>
        </p:txBody>
      </p:sp>
      <p:pic>
        <p:nvPicPr>
          <p:cNvPr id="5" name="Picture 4"/>
          <p:cNvPicPr>
            <a:picLocks noChangeAspect="1"/>
          </p:cNvPicPr>
          <p:nvPr/>
        </p:nvPicPr>
        <p:blipFill>
          <a:blip r:embed="rId4"/>
          <a:stretch>
            <a:fillRect/>
          </a:stretch>
        </p:blipFill>
        <p:spPr>
          <a:xfrm>
            <a:off x="8458200" y="1270291"/>
            <a:ext cx="121859" cy="219345"/>
          </a:xfrm>
          <a:prstGeom prst="rect">
            <a:avLst/>
          </a:prstGeom>
        </p:spPr>
      </p:pic>
      <p:pic>
        <p:nvPicPr>
          <p:cNvPr id="7" name="Picture 6"/>
          <p:cNvPicPr>
            <a:picLocks noChangeAspect="1"/>
          </p:cNvPicPr>
          <p:nvPr/>
        </p:nvPicPr>
        <p:blipFill>
          <a:blip r:embed="rId4"/>
          <a:stretch>
            <a:fillRect/>
          </a:stretch>
        </p:blipFill>
        <p:spPr>
          <a:xfrm>
            <a:off x="3276600" y="2438400"/>
            <a:ext cx="121859" cy="219345"/>
          </a:xfrm>
          <a:prstGeom prst="rect">
            <a:avLst/>
          </a:prstGeom>
        </p:spPr>
      </p:pic>
      <p:pic>
        <p:nvPicPr>
          <p:cNvPr id="8" name="Picture 7"/>
          <p:cNvPicPr>
            <a:picLocks noChangeAspect="1"/>
          </p:cNvPicPr>
          <p:nvPr/>
        </p:nvPicPr>
        <p:blipFill>
          <a:blip r:embed="rId5"/>
          <a:stretch>
            <a:fillRect/>
          </a:stretch>
        </p:blipFill>
        <p:spPr>
          <a:xfrm>
            <a:off x="6248400" y="1295400"/>
            <a:ext cx="208924" cy="169129"/>
          </a:xfrm>
          <a:prstGeom prst="rect">
            <a:avLst/>
          </a:prstGeom>
        </p:spPr>
      </p:pic>
      <p:sp>
        <p:nvSpPr>
          <p:cNvPr id="9" name="object 3"/>
          <p:cNvSpPr/>
          <p:nvPr/>
        </p:nvSpPr>
        <p:spPr>
          <a:xfrm>
            <a:off x="5583912" y="5181600"/>
            <a:ext cx="1912196" cy="1069284"/>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Tree>
    <p:custDataLst>
      <p:tags r:id="rId1"/>
    </p:custDataLst>
    <p:extLst>
      <p:ext uri="{BB962C8B-B14F-4D97-AF65-F5344CB8AC3E}">
        <p14:creationId xmlns:p14="http://schemas.microsoft.com/office/powerpoint/2010/main" val="235286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extLst mod="1"/>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低维嵌入</a:t>
            </a:r>
            <a:endParaRPr lang="en-US" dirty="0"/>
          </a:p>
        </p:txBody>
      </p:sp>
      <p:sp>
        <p:nvSpPr>
          <p:cNvPr id="3" name="Content Placeholder 2"/>
          <p:cNvSpPr>
            <a:spLocks noGrp="1"/>
          </p:cNvSpPr>
          <p:nvPr>
            <p:ph idx="4294967295"/>
          </p:nvPr>
        </p:nvSpPr>
        <p:spPr>
          <a:xfrm>
            <a:off x="1143000" y="3657600"/>
            <a:ext cx="8718550" cy="2408237"/>
          </a:xfrm>
        </p:spPr>
        <p:txBody>
          <a:bodyPr>
            <a:noAutofit/>
          </a:bodyPr>
          <a:lstStyle/>
          <a:p>
            <a:r>
              <a:rPr lang="zh-CN" altLang="en-US" sz="2400" dirty="0"/>
              <a:t>缓解维数灾难的一个重要途径是</a:t>
            </a:r>
            <a:r>
              <a:rPr lang="zh-CN" altLang="en-US" sz="2400" dirty="0">
                <a:solidFill>
                  <a:srgbClr val="FF0000"/>
                </a:solidFill>
              </a:rPr>
              <a:t>降维</a:t>
            </a:r>
            <a:r>
              <a:rPr lang="en-US" altLang="zh-CN" sz="2400" dirty="0"/>
              <a:t>(dimension</a:t>
            </a:r>
            <a:r>
              <a:rPr lang="zh-CN" altLang="en-US" sz="2400" dirty="0"/>
              <a:t> </a:t>
            </a:r>
            <a:r>
              <a:rPr lang="en-US" altLang="zh-CN" sz="2400" dirty="0"/>
              <a:t>reduction)</a:t>
            </a:r>
          </a:p>
          <a:p>
            <a:pPr lvl="1"/>
            <a:r>
              <a:rPr lang="zh-CN" altLang="en-US" sz="2400" dirty="0"/>
              <a:t>即</a:t>
            </a:r>
            <a:r>
              <a:rPr lang="zh-CN" altLang="en-US" sz="2400" dirty="0">
                <a:solidFill>
                  <a:srgbClr val="FF0000"/>
                </a:solidFill>
              </a:rPr>
              <a:t>通过某种数学变换，将原始高维属性空间转变为一个低维“子空间” </a:t>
            </a:r>
            <a:r>
              <a:rPr lang="en-US" altLang="zh-CN" sz="2400" dirty="0"/>
              <a:t>(subspace)</a:t>
            </a:r>
            <a:r>
              <a:rPr lang="zh-CN" altLang="en-US" sz="2400" dirty="0"/>
              <a:t>，</a:t>
            </a:r>
            <a:r>
              <a:rPr lang="zh-CN" altLang="en-US" sz="2400" dirty="0">
                <a:solidFill>
                  <a:srgbClr val="FF0000"/>
                </a:solidFill>
              </a:rPr>
              <a:t>在这个子空间中样本密度大幅度提高，距离计算也变得更为容易</a:t>
            </a:r>
            <a:r>
              <a:rPr lang="zh-CN" altLang="en-US" sz="2400" dirty="0"/>
              <a:t>。</a:t>
            </a:r>
            <a:endParaRPr lang="en-US" altLang="zh-CN" sz="2400" dirty="0"/>
          </a:p>
        </p:txBody>
      </p:sp>
      <p:sp>
        <p:nvSpPr>
          <p:cNvPr id="12" name="object 3"/>
          <p:cNvSpPr/>
          <p:nvPr/>
        </p:nvSpPr>
        <p:spPr>
          <a:xfrm>
            <a:off x="2819400" y="2743200"/>
            <a:ext cx="1057624" cy="629920"/>
          </a:xfrm>
          <a:custGeom>
            <a:avLst/>
            <a:gdLst/>
            <a:ahLst/>
            <a:cxnLst/>
            <a:rect l="l" t="t" r="r" b="b"/>
            <a:pathLst>
              <a:path w="981710" h="629920">
                <a:moveTo>
                  <a:pt x="0" y="157352"/>
                </a:moveTo>
                <a:lnTo>
                  <a:pt x="666750" y="157352"/>
                </a:lnTo>
                <a:lnTo>
                  <a:pt x="666750" y="0"/>
                </a:lnTo>
                <a:lnTo>
                  <a:pt x="981456" y="314705"/>
                </a:lnTo>
                <a:lnTo>
                  <a:pt x="666750" y="629411"/>
                </a:lnTo>
                <a:lnTo>
                  <a:pt x="666750" y="472058"/>
                </a:lnTo>
                <a:lnTo>
                  <a:pt x="0" y="472058"/>
                </a:lnTo>
                <a:lnTo>
                  <a:pt x="0" y="157352"/>
                </a:lnTo>
                <a:close/>
              </a:path>
            </a:pathLst>
          </a:custGeom>
          <a:ln w="12192">
            <a:solidFill>
              <a:srgbClr val="000000"/>
            </a:solidFill>
          </a:ln>
        </p:spPr>
        <p:txBody>
          <a:bodyPr wrap="square" lIns="0" tIns="0" rIns="0" bIns="0" rtlCol="0"/>
          <a:lstStyle/>
          <a:p>
            <a:endParaRPr>
              <a:solidFill>
                <a:prstClr val="black"/>
              </a:solidFill>
            </a:endParaRPr>
          </a:p>
        </p:txBody>
      </p:sp>
      <p:sp>
        <p:nvSpPr>
          <p:cNvPr id="13" name="object 4"/>
          <p:cNvSpPr txBox="1"/>
          <p:nvPr/>
        </p:nvSpPr>
        <p:spPr>
          <a:xfrm>
            <a:off x="1600200" y="1066800"/>
            <a:ext cx="6244495" cy="1764586"/>
          </a:xfrm>
          <a:prstGeom prst="rect">
            <a:avLst/>
          </a:prstGeom>
        </p:spPr>
        <p:txBody>
          <a:bodyPr vert="horz" wrap="square" lIns="0" tIns="0" rIns="0" bIns="0" rtlCol="0">
            <a:spAutoFit/>
          </a:bodyPr>
          <a:lstStyle/>
          <a:p>
            <a:pPr marL="12700"/>
            <a:r>
              <a:rPr sz="2400" dirty="0">
                <a:solidFill>
                  <a:prstClr val="black"/>
                </a:solidFill>
                <a:latin typeface="FangSong"/>
                <a:cs typeface="FangSong"/>
              </a:rPr>
              <a:t>高维空间给</a:t>
            </a:r>
            <a:r>
              <a:rPr sz="2400" dirty="0">
                <a:solidFill>
                  <a:srgbClr val="FF0000"/>
                </a:solidFill>
                <a:latin typeface="FangSong"/>
                <a:cs typeface="FangSong"/>
              </a:rPr>
              <a:t>距离计算</a:t>
            </a:r>
            <a:r>
              <a:rPr sz="2400" dirty="0">
                <a:solidFill>
                  <a:prstClr val="black"/>
                </a:solidFill>
                <a:latin typeface="FangSong"/>
                <a:cs typeface="FangSong"/>
              </a:rPr>
              <a:t>带来很大的麻烦</a:t>
            </a:r>
          </a:p>
          <a:p>
            <a:pPr marL="15240" indent="739140">
              <a:spcBef>
                <a:spcPts val="735"/>
              </a:spcBef>
            </a:pPr>
            <a:r>
              <a:rPr sz="2200" spc="-20" dirty="0">
                <a:solidFill>
                  <a:prstClr val="black"/>
                </a:solidFill>
                <a:latin typeface="FangSong"/>
                <a:cs typeface="FangSong"/>
              </a:rPr>
              <a:t>当</a:t>
            </a:r>
            <a:r>
              <a:rPr sz="2200" spc="-25" dirty="0">
                <a:solidFill>
                  <a:prstClr val="black"/>
                </a:solidFill>
                <a:latin typeface="FangSong"/>
                <a:cs typeface="FangSong"/>
              </a:rPr>
              <a:t>维数</a:t>
            </a:r>
            <a:r>
              <a:rPr sz="2200" spc="-20" dirty="0">
                <a:solidFill>
                  <a:prstClr val="black"/>
                </a:solidFill>
                <a:latin typeface="FangSong"/>
                <a:cs typeface="FangSong"/>
              </a:rPr>
              <a:t>很</a:t>
            </a:r>
            <a:r>
              <a:rPr sz="2200" spc="-25" dirty="0">
                <a:solidFill>
                  <a:prstClr val="black"/>
                </a:solidFill>
                <a:latin typeface="FangSong"/>
                <a:cs typeface="FangSong"/>
              </a:rPr>
              <a:t>高</a:t>
            </a:r>
            <a:r>
              <a:rPr sz="2200" spc="-20" dirty="0">
                <a:solidFill>
                  <a:prstClr val="black"/>
                </a:solidFill>
                <a:latin typeface="FangSong"/>
                <a:cs typeface="FangSong"/>
              </a:rPr>
              <a:t>时</a:t>
            </a:r>
            <a:r>
              <a:rPr sz="2200" spc="-25" dirty="0">
                <a:solidFill>
                  <a:prstClr val="black"/>
                </a:solidFill>
                <a:latin typeface="FangSong"/>
                <a:cs typeface="FangSong"/>
              </a:rPr>
              <a:t>甚至</a:t>
            </a:r>
            <a:r>
              <a:rPr sz="2200" spc="-20" dirty="0">
                <a:solidFill>
                  <a:prstClr val="black"/>
                </a:solidFill>
                <a:latin typeface="FangSong"/>
                <a:cs typeface="FangSong"/>
              </a:rPr>
              <a:t>连</a:t>
            </a:r>
            <a:r>
              <a:rPr sz="2200" spc="-25" dirty="0">
                <a:solidFill>
                  <a:prstClr val="black"/>
                </a:solidFill>
                <a:latin typeface="FangSong"/>
                <a:cs typeface="FangSong"/>
              </a:rPr>
              <a:t>计</a:t>
            </a:r>
            <a:r>
              <a:rPr sz="2200" spc="-20" dirty="0">
                <a:solidFill>
                  <a:prstClr val="black"/>
                </a:solidFill>
                <a:latin typeface="FangSong"/>
                <a:cs typeface="FangSong"/>
              </a:rPr>
              <a:t>算</a:t>
            </a:r>
            <a:r>
              <a:rPr sz="2200" spc="-25" dirty="0">
                <a:solidFill>
                  <a:prstClr val="black"/>
                </a:solidFill>
                <a:latin typeface="FangSong"/>
                <a:cs typeface="FangSong"/>
              </a:rPr>
              <a:t>内积</a:t>
            </a:r>
            <a:r>
              <a:rPr sz="2200" spc="-20" dirty="0">
                <a:solidFill>
                  <a:prstClr val="black"/>
                </a:solidFill>
                <a:latin typeface="FangSong"/>
                <a:cs typeface="FangSong"/>
              </a:rPr>
              <a:t>都</a:t>
            </a:r>
            <a:r>
              <a:rPr sz="2200" spc="-25" dirty="0">
                <a:solidFill>
                  <a:prstClr val="black"/>
                </a:solidFill>
                <a:latin typeface="FangSong"/>
                <a:cs typeface="FangSong"/>
              </a:rPr>
              <a:t>不</a:t>
            </a:r>
            <a:r>
              <a:rPr sz="2200" spc="-20" dirty="0">
                <a:solidFill>
                  <a:prstClr val="black"/>
                </a:solidFill>
                <a:latin typeface="FangSong"/>
                <a:cs typeface="FangSong"/>
              </a:rPr>
              <a:t>再</a:t>
            </a:r>
            <a:r>
              <a:rPr sz="2200" spc="-25" dirty="0">
                <a:solidFill>
                  <a:prstClr val="black"/>
                </a:solidFill>
                <a:latin typeface="FangSong"/>
                <a:cs typeface="FangSong"/>
              </a:rPr>
              <a:t>容易</a:t>
            </a:r>
            <a:endParaRPr sz="2200" dirty="0">
              <a:solidFill>
                <a:prstClr val="black"/>
              </a:solidFill>
              <a:latin typeface="FangSong"/>
              <a:cs typeface="FangSong"/>
            </a:endParaRPr>
          </a:p>
          <a:p>
            <a:pPr marL="15240">
              <a:spcBef>
                <a:spcPts val="1945"/>
              </a:spcBef>
            </a:pPr>
            <a:r>
              <a:rPr sz="2400" dirty="0">
                <a:solidFill>
                  <a:prstClr val="black"/>
                </a:solidFill>
                <a:latin typeface="FangSong"/>
                <a:cs typeface="FangSong"/>
              </a:rPr>
              <a:t>更严重的是：</a:t>
            </a:r>
            <a:r>
              <a:rPr sz="2400" dirty="0">
                <a:solidFill>
                  <a:srgbClr val="FF0000"/>
                </a:solidFill>
                <a:latin typeface="FangSong"/>
                <a:cs typeface="FangSong"/>
              </a:rPr>
              <a:t>样本变得稀疏</a:t>
            </a:r>
          </a:p>
          <a:p>
            <a:pPr>
              <a:spcBef>
                <a:spcPts val="3"/>
              </a:spcBef>
            </a:pPr>
            <a:endParaRPr sz="2300" dirty="0">
              <a:solidFill>
                <a:prstClr val="black"/>
              </a:solidFill>
              <a:latin typeface="Times New Roman"/>
              <a:cs typeface="Times New Roman"/>
            </a:endParaRPr>
          </a:p>
        </p:txBody>
      </p:sp>
      <p:sp>
        <p:nvSpPr>
          <p:cNvPr id="5" name="矩形 4"/>
          <p:cNvSpPr/>
          <p:nvPr/>
        </p:nvSpPr>
        <p:spPr>
          <a:xfrm>
            <a:off x="3657600" y="2670489"/>
            <a:ext cx="1828800" cy="707886"/>
          </a:xfrm>
          <a:prstGeom prst="rect">
            <a:avLst/>
          </a:prstGeom>
        </p:spPr>
        <p:txBody>
          <a:bodyPr wrap="square">
            <a:spAutoFit/>
          </a:bodyPr>
          <a:lstStyle/>
          <a:p>
            <a:pPr marL="357188" lvl="0"/>
            <a:r>
              <a:rPr lang="zh-CN" altLang="en-US" sz="4000" spc="-30" dirty="0">
                <a:solidFill>
                  <a:prstClr val="black"/>
                </a:solidFill>
                <a:latin typeface="FangSong"/>
                <a:cs typeface="FangSong"/>
              </a:rPr>
              <a:t>降维</a:t>
            </a:r>
            <a:endParaRPr lang="zh-CN" altLang="en-US" sz="4000" dirty="0">
              <a:solidFill>
                <a:prstClr val="black"/>
              </a:solidFill>
              <a:latin typeface="FangSong"/>
              <a:cs typeface="FangSong"/>
            </a:endParaRPr>
          </a:p>
        </p:txBody>
      </p:sp>
    </p:spTree>
    <p:custDataLst>
      <p:tags r:id="rId1"/>
    </p:custDataLst>
    <p:extLst>
      <p:ext uri="{BB962C8B-B14F-4D97-AF65-F5344CB8AC3E}">
        <p14:creationId xmlns:p14="http://schemas.microsoft.com/office/powerpoint/2010/main" val="79052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animBg="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为什么能进行降维？</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5600" y="2481584"/>
            <a:ext cx="6019800" cy="3716572"/>
          </a:xfrm>
          <a:prstGeom prst="rect">
            <a:avLst/>
          </a:prstGeom>
        </p:spPr>
      </p:pic>
      <p:sp>
        <p:nvSpPr>
          <p:cNvPr id="8" name="object 6"/>
          <p:cNvSpPr txBox="1"/>
          <p:nvPr/>
        </p:nvSpPr>
        <p:spPr>
          <a:xfrm>
            <a:off x="838200" y="939808"/>
            <a:ext cx="9982200" cy="812530"/>
          </a:xfrm>
          <a:prstGeom prst="rect">
            <a:avLst/>
          </a:prstGeom>
        </p:spPr>
        <p:txBody>
          <a:bodyPr vert="horz" wrap="square" lIns="0" tIns="0" rIns="0" bIns="0" rtlCol="0">
            <a:spAutoFit/>
          </a:bodyPr>
          <a:lstStyle/>
          <a:p>
            <a:pPr marL="12700" marR="5080" algn="just">
              <a:lnSpc>
                <a:spcPct val="110000"/>
              </a:lnSpc>
              <a:spcBef>
                <a:spcPts val="1235"/>
              </a:spcBef>
            </a:pPr>
            <a:r>
              <a:rPr sz="2400" dirty="0" err="1">
                <a:solidFill>
                  <a:prstClr val="black"/>
                </a:solidFill>
                <a:latin typeface="FangSong"/>
                <a:cs typeface="FangSong"/>
              </a:rPr>
              <a:t>数据样本虽</a:t>
            </a:r>
            <a:r>
              <a:rPr sz="2400" spc="-5" dirty="0" err="1">
                <a:solidFill>
                  <a:prstClr val="black"/>
                </a:solidFill>
                <a:latin typeface="FangSong"/>
                <a:cs typeface="FangSong"/>
              </a:rPr>
              <a:t>是</a:t>
            </a:r>
            <a:r>
              <a:rPr sz="2400" dirty="0" err="1">
                <a:solidFill>
                  <a:prstClr val="black"/>
                </a:solidFill>
                <a:latin typeface="FangSong"/>
                <a:cs typeface="FangSong"/>
              </a:rPr>
              <a:t>高维的，但与学习任务密切相关的也许仅是某个低维分布，即高维空间中的一个</a:t>
            </a:r>
            <a:r>
              <a:rPr sz="2400" dirty="0" err="1">
                <a:solidFill>
                  <a:srgbClr val="FF0000"/>
                </a:solidFill>
                <a:latin typeface="FangSong"/>
                <a:cs typeface="FangSong"/>
              </a:rPr>
              <a:t>低维</a:t>
            </a:r>
            <a:r>
              <a:rPr sz="2400" dirty="0" err="1">
                <a:solidFill>
                  <a:srgbClr val="FF0000"/>
                </a:solidFill>
                <a:cs typeface="Verdana"/>
              </a:rPr>
              <a:t>“</a:t>
            </a:r>
            <a:r>
              <a:rPr sz="2400" dirty="0" err="1">
                <a:solidFill>
                  <a:srgbClr val="FF0000"/>
                </a:solidFill>
                <a:latin typeface="FangSong"/>
                <a:cs typeface="FangSong"/>
              </a:rPr>
              <a:t>嵌</a:t>
            </a:r>
            <a:r>
              <a:rPr sz="2400" spc="-5" dirty="0" err="1">
                <a:solidFill>
                  <a:srgbClr val="FF0000"/>
                </a:solidFill>
                <a:latin typeface="FangSong"/>
                <a:cs typeface="FangSong"/>
              </a:rPr>
              <a:t>入</a:t>
            </a:r>
            <a:r>
              <a:rPr sz="2400" dirty="0">
                <a:solidFill>
                  <a:srgbClr val="FF0000"/>
                </a:solidFill>
                <a:cs typeface="Verdana"/>
              </a:rPr>
              <a:t>” </a:t>
            </a:r>
            <a:r>
              <a:rPr sz="2000" spc="-15" dirty="0">
                <a:solidFill>
                  <a:srgbClr val="FF0000"/>
                </a:solidFill>
                <a:cs typeface="Verdana"/>
              </a:rPr>
              <a:t>(</a:t>
            </a:r>
            <a:r>
              <a:rPr sz="2000" spc="-10" dirty="0">
                <a:solidFill>
                  <a:srgbClr val="FF0000"/>
                </a:solidFill>
                <a:cs typeface="Verdana"/>
              </a:rPr>
              <a:t>e</a:t>
            </a:r>
            <a:r>
              <a:rPr sz="2000" spc="-30" dirty="0">
                <a:solidFill>
                  <a:srgbClr val="FF0000"/>
                </a:solidFill>
                <a:cs typeface="Verdana"/>
              </a:rPr>
              <a:t>m</a:t>
            </a:r>
            <a:r>
              <a:rPr sz="2000" spc="-10" dirty="0">
                <a:solidFill>
                  <a:srgbClr val="FF0000"/>
                </a:solidFill>
                <a:cs typeface="Verdana"/>
              </a:rPr>
              <a:t>bedding)</a:t>
            </a:r>
            <a:r>
              <a:rPr lang="zh-CN" altLang="en-US" sz="2000" spc="-10" dirty="0">
                <a:solidFill>
                  <a:srgbClr val="FF0000"/>
                </a:solidFill>
                <a:cs typeface="Verdana"/>
              </a:rPr>
              <a:t>。</a:t>
            </a:r>
            <a:endParaRPr sz="2000" dirty="0">
              <a:solidFill>
                <a:prstClr val="black"/>
              </a:solidFill>
              <a:cs typeface="Verdana"/>
            </a:endParaRPr>
          </a:p>
        </p:txBody>
      </p:sp>
    </p:spTree>
    <p:custDataLst>
      <p:tags r:id="rId1"/>
    </p:custDataLst>
    <p:extLst>
      <p:ext uri="{BB962C8B-B14F-4D97-AF65-F5344CB8AC3E}">
        <p14:creationId xmlns:p14="http://schemas.microsoft.com/office/powerpoint/2010/main" val="102290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extLst mod="1"/>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为什么进行降维？</a:t>
            </a:r>
          </a:p>
        </p:txBody>
      </p:sp>
      <p:sp>
        <p:nvSpPr>
          <p:cNvPr id="3" name="矩形 2"/>
          <p:cNvSpPr/>
          <p:nvPr/>
        </p:nvSpPr>
        <p:spPr>
          <a:xfrm>
            <a:off x="838200" y="1219200"/>
            <a:ext cx="10024533" cy="3539430"/>
          </a:xfrm>
          <a:prstGeom prst="rect">
            <a:avLst/>
          </a:prstGeom>
        </p:spPr>
        <p:txBody>
          <a:bodyPr wrap="square">
            <a:spAutoFit/>
          </a:bodyPr>
          <a:lstStyle/>
          <a:p>
            <a:pPr marL="457200" indent="-457200">
              <a:buFont typeface="Arial" charset="0"/>
              <a:buChar char="•"/>
            </a:pPr>
            <a:r>
              <a:rPr lang="zh-CN" altLang="en-US" sz="2800" dirty="0">
                <a:solidFill>
                  <a:srgbClr val="333333"/>
                </a:solidFill>
                <a:latin typeface="Helvetica Neue" charset="0"/>
              </a:rPr>
              <a:t>有时候我们需要</a:t>
            </a:r>
            <a:r>
              <a:rPr lang="zh-CN" altLang="en-US" sz="2800" b="1" dirty="0">
                <a:solidFill>
                  <a:srgbClr val="0D1DFF"/>
                </a:solidFill>
                <a:latin typeface="Helvetica Neue" charset="0"/>
              </a:rPr>
              <a:t>增维</a:t>
            </a:r>
            <a:r>
              <a:rPr lang="en-US" altLang="zh-CN" sz="2800" dirty="0">
                <a:solidFill>
                  <a:srgbClr val="333333"/>
                </a:solidFill>
                <a:latin typeface="Helvetica Neue" charset="0"/>
              </a:rPr>
              <a:t>, </a:t>
            </a:r>
            <a:r>
              <a:rPr lang="zh-CN" altLang="en-US" sz="2800" dirty="0">
                <a:solidFill>
                  <a:srgbClr val="333333"/>
                </a:solidFill>
                <a:latin typeface="Helvetica Neue" charset="0"/>
              </a:rPr>
              <a:t>比如 </a:t>
            </a:r>
            <a:r>
              <a:rPr lang="en-US" altLang="zh-CN" sz="2800" dirty="0">
                <a:solidFill>
                  <a:srgbClr val="333333"/>
                </a:solidFill>
                <a:latin typeface="Helvetica Neue" charset="0"/>
              </a:rPr>
              <a:t>kernel methods </a:t>
            </a:r>
            <a:r>
              <a:rPr lang="zh-CN" altLang="en-US" sz="2800" dirty="0">
                <a:solidFill>
                  <a:srgbClr val="333333"/>
                </a:solidFill>
                <a:latin typeface="Helvetica Neue" charset="0"/>
              </a:rPr>
              <a:t>就可以在高维度上重构样本</a:t>
            </a:r>
            <a:r>
              <a:rPr lang="en-US" altLang="zh-CN" sz="2800" dirty="0">
                <a:solidFill>
                  <a:srgbClr val="333333"/>
                </a:solidFill>
                <a:latin typeface="Helvetica Neue" charset="0"/>
              </a:rPr>
              <a:t>,</a:t>
            </a:r>
            <a:r>
              <a:rPr lang="zh-Hans" altLang="en-US" sz="2800" dirty="0">
                <a:solidFill>
                  <a:srgbClr val="333333"/>
                </a:solidFill>
                <a:latin typeface="Helvetica Neue" charset="0"/>
              </a:rPr>
              <a:t> </a:t>
            </a:r>
            <a:r>
              <a:rPr lang="zh-CN" altLang="en-US" sz="2800" dirty="0">
                <a:solidFill>
                  <a:srgbClr val="333333"/>
                </a:solidFill>
                <a:latin typeface="Helvetica Neue" charset="0"/>
              </a:rPr>
              <a:t>从而解决样本在低维上不的线性不可分问题（</a:t>
            </a:r>
            <a:r>
              <a:rPr lang="en-US" altLang="zh-CN" sz="2800" dirty="0">
                <a:solidFill>
                  <a:srgbClr val="0D1DFF"/>
                </a:solidFill>
                <a:latin typeface="Helvetica Neue" charset="0"/>
              </a:rPr>
              <a:t>Kernel</a:t>
            </a:r>
            <a:r>
              <a:rPr lang="zh-CN" altLang="en-US" sz="2800" dirty="0">
                <a:solidFill>
                  <a:srgbClr val="0D1DFF"/>
                </a:solidFill>
                <a:latin typeface="Helvetica Neue" charset="0"/>
              </a:rPr>
              <a:t> </a:t>
            </a:r>
            <a:r>
              <a:rPr lang="en-US" altLang="zh-CN" sz="2800" dirty="0">
                <a:solidFill>
                  <a:srgbClr val="0D1DFF"/>
                </a:solidFill>
                <a:latin typeface="Helvetica Neue" charset="0"/>
              </a:rPr>
              <a:t>SVM</a:t>
            </a:r>
            <a:r>
              <a:rPr lang="zh-CN" altLang="en-US" sz="2800" dirty="0">
                <a:solidFill>
                  <a:srgbClr val="333333"/>
                </a:solidFill>
                <a:latin typeface="Helvetica Neue" charset="0"/>
              </a:rPr>
              <a:t>）；</a:t>
            </a:r>
            <a:endParaRPr lang="en-US" altLang="zh-CN" sz="2800" dirty="0">
              <a:solidFill>
                <a:srgbClr val="333333"/>
              </a:solidFill>
              <a:latin typeface="Helvetica Neue" charset="0"/>
            </a:endParaRPr>
          </a:p>
          <a:p>
            <a:pPr marL="457200" indent="-457200">
              <a:buFont typeface="Arial" charset="0"/>
              <a:buChar char="•"/>
            </a:pPr>
            <a:r>
              <a:rPr lang="zh-CN" altLang="en-US" sz="2800" dirty="0">
                <a:solidFill>
                  <a:srgbClr val="333333"/>
                </a:solidFill>
                <a:latin typeface="Helvetica Neue" charset="0"/>
              </a:rPr>
              <a:t>有时候我们又需要</a:t>
            </a:r>
            <a:r>
              <a:rPr lang="zh-CN" altLang="en-US" sz="2800" b="1" dirty="0">
                <a:solidFill>
                  <a:srgbClr val="FF0000"/>
                </a:solidFill>
                <a:latin typeface="Helvetica Neue" charset="0"/>
              </a:rPr>
              <a:t>降维</a:t>
            </a:r>
            <a:r>
              <a:rPr lang="en-US" altLang="zh-CN" sz="2800" dirty="0">
                <a:solidFill>
                  <a:srgbClr val="333333"/>
                </a:solidFill>
                <a:latin typeface="Helvetica Neue" charset="0"/>
              </a:rPr>
              <a:t>,</a:t>
            </a:r>
            <a:r>
              <a:rPr lang="zh-CN" altLang="en-US" sz="2800" dirty="0">
                <a:solidFill>
                  <a:srgbClr val="333333"/>
                </a:solidFill>
                <a:latin typeface="Helvetica Neue" charset="0"/>
              </a:rPr>
              <a:t>因为我们是三维生物</a:t>
            </a:r>
            <a:r>
              <a:rPr lang="en-US" altLang="zh-CN" sz="2800" dirty="0">
                <a:solidFill>
                  <a:srgbClr val="333333"/>
                </a:solidFill>
                <a:latin typeface="Helvetica Neue" charset="0"/>
              </a:rPr>
              <a:t>,</a:t>
            </a:r>
            <a:r>
              <a:rPr lang="zh-CN" altLang="en-US" sz="2800" dirty="0">
                <a:solidFill>
                  <a:srgbClr val="333333"/>
                </a:solidFill>
                <a:latin typeface="Helvetica Neue" charset="0"/>
              </a:rPr>
              <a:t>我们最多只能理解三维世界</a:t>
            </a:r>
            <a:r>
              <a:rPr lang="en-US" altLang="zh-CN" sz="2800" dirty="0">
                <a:solidFill>
                  <a:srgbClr val="333333"/>
                </a:solidFill>
                <a:latin typeface="Helvetica Neue" charset="0"/>
              </a:rPr>
              <a:t>, </a:t>
            </a:r>
            <a:r>
              <a:rPr lang="zh-CN" altLang="en-US" sz="2800" dirty="0">
                <a:solidFill>
                  <a:srgbClr val="333333"/>
                </a:solidFill>
                <a:latin typeface="Helvetica Neue" charset="0"/>
              </a:rPr>
              <a:t>所以想要看看手头的数据</a:t>
            </a:r>
            <a:r>
              <a:rPr lang="en-US" altLang="zh-CN" sz="2800" dirty="0">
                <a:solidFill>
                  <a:srgbClr val="333333"/>
                </a:solidFill>
                <a:latin typeface="Helvetica Neue" charset="0"/>
              </a:rPr>
              <a:t>, </a:t>
            </a:r>
            <a:r>
              <a:rPr lang="zh-CN" altLang="en-US" sz="2800" dirty="0">
                <a:solidFill>
                  <a:srgbClr val="333333"/>
                </a:solidFill>
                <a:latin typeface="Helvetica Neue" charset="0"/>
              </a:rPr>
              <a:t>就必须把它们降到三维以内（</a:t>
            </a:r>
            <a:r>
              <a:rPr lang="zh-CN" altLang="en-US" sz="2800" b="1" dirty="0">
                <a:solidFill>
                  <a:srgbClr val="FF0000"/>
                </a:solidFill>
                <a:latin typeface="Helvetica Neue" charset="0"/>
              </a:rPr>
              <a:t>数据可视化</a:t>
            </a:r>
            <a:r>
              <a:rPr lang="zh-CN" altLang="en-US" sz="2800" dirty="0">
                <a:solidFill>
                  <a:srgbClr val="333333"/>
                </a:solidFill>
                <a:latin typeface="Helvetica Neue" charset="0"/>
              </a:rPr>
              <a:t>）；</a:t>
            </a:r>
            <a:endParaRPr lang="en-US" altLang="zh-CN" sz="2800" dirty="0">
              <a:solidFill>
                <a:srgbClr val="333333"/>
              </a:solidFill>
              <a:latin typeface="Helvetica Neue" charset="0"/>
            </a:endParaRPr>
          </a:p>
          <a:p>
            <a:pPr marL="457200" indent="-457200">
              <a:buFont typeface="Arial" charset="0"/>
              <a:buChar char="•"/>
            </a:pPr>
            <a:r>
              <a:rPr lang="zh-CN" altLang="en-US" sz="2800" dirty="0">
                <a:solidFill>
                  <a:srgbClr val="333333"/>
                </a:solidFill>
                <a:latin typeface="Helvetica Neue" charset="0"/>
              </a:rPr>
              <a:t>另外</a:t>
            </a:r>
            <a:r>
              <a:rPr lang="en-US" altLang="zh-CN" sz="2800" dirty="0">
                <a:solidFill>
                  <a:srgbClr val="333333"/>
                </a:solidFill>
                <a:latin typeface="Helvetica Neue" charset="0"/>
              </a:rPr>
              <a:t>,</a:t>
            </a:r>
            <a:r>
              <a:rPr lang="zh-CN" altLang="en-US" sz="2800" dirty="0">
                <a:solidFill>
                  <a:srgbClr val="333333"/>
                </a:solidFill>
                <a:latin typeface="Helvetica Neue" charset="0"/>
              </a:rPr>
              <a:t>往往很多特征没什么用处</a:t>
            </a:r>
            <a:r>
              <a:rPr lang="en-US" altLang="zh-CN" sz="2800" dirty="0">
                <a:solidFill>
                  <a:srgbClr val="333333"/>
                </a:solidFill>
                <a:latin typeface="Helvetica Neue" charset="0"/>
              </a:rPr>
              <a:t>, </a:t>
            </a:r>
            <a:r>
              <a:rPr lang="zh-CN" altLang="en-US" sz="2800" dirty="0">
                <a:solidFill>
                  <a:srgbClr val="333333"/>
                </a:solidFill>
                <a:latin typeface="Helvetica Neue" charset="0"/>
              </a:rPr>
              <a:t>我们可以通过降维或者特征工程的手段来把它们剔除，</a:t>
            </a:r>
            <a:r>
              <a:rPr lang="zh-CN" altLang="en-US" sz="2800" b="1" dirty="0">
                <a:solidFill>
                  <a:srgbClr val="FF0000"/>
                </a:solidFill>
                <a:latin typeface="Helvetica Neue" charset="0"/>
              </a:rPr>
              <a:t>降低计算复杂度</a:t>
            </a:r>
            <a:r>
              <a:rPr lang="zh-CN" altLang="en-US" sz="2800" dirty="0">
                <a:solidFill>
                  <a:srgbClr val="333333"/>
                </a:solidFill>
                <a:latin typeface="Helvetica Neue" charset="0"/>
              </a:rPr>
              <a:t>。</a:t>
            </a:r>
            <a:endParaRPr lang="zh-CN" altLang="en-US" sz="2800" dirty="0"/>
          </a:p>
        </p:txBody>
      </p:sp>
    </p:spTree>
    <p:custDataLst>
      <p:tags r:id="rId1"/>
    </p:custDataLst>
    <p:extLst>
      <p:ext uri="{BB962C8B-B14F-4D97-AF65-F5344CB8AC3E}">
        <p14:creationId xmlns:p14="http://schemas.microsoft.com/office/powerpoint/2010/main" val="313303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三、主成分学习</a:t>
            </a:r>
          </a:p>
        </p:txBody>
      </p:sp>
    </p:spTree>
    <p:extLst>
      <p:ext uri="{BB962C8B-B14F-4D97-AF65-F5344CB8AC3E}">
        <p14:creationId xmlns:p14="http://schemas.microsoft.com/office/powerpoint/2010/main" val="45957278"/>
      </p:ext>
    </p:extLst>
  </p:cSld>
  <p:clrMapOvr>
    <a:masterClrMapping/>
  </p:clrMapOvr>
  <p:extLst mod="1"/>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0D014BE7-5186-C94E-B8D8-680D7CDE1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146" y="2146345"/>
            <a:ext cx="2070100" cy="756037"/>
          </a:xfrm>
          <a:prstGeom prst="rect">
            <a:avLst/>
          </a:prstGeom>
        </p:spPr>
      </p:pic>
      <p:sp>
        <p:nvSpPr>
          <p:cNvPr id="27" name="内容占位符 1"/>
          <p:cNvSpPr txBox="1">
            <a:spLocks/>
          </p:cNvSpPr>
          <p:nvPr/>
        </p:nvSpPr>
        <p:spPr>
          <a:xfrm>
            <a:off x="1621652" y="914400"/>
            <a:ext cx="8970149" cy="5105400"/>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a:endParaRPr lang="en-US" altLang="zh-CN" sz="2400" dirty="0">
              <a:solidFill>
                <a:srgbClr val="C00000"/>
              </a:solidFill>
            </a:endParaRPr>
          </a:p>
        </p:txBody>
      </p:sp>
      <p:sp>
        <p:nvSpPr>
          <p:cNvPr id="4" name="标题 3"/>
          <p:cNvSpPr>
            <a:spLocks noGrp="1"/>
          </p:cNvSpPr>
          <p:nvPr>
            <p:ph type="title"/>
          </p:nvPr>
        </p:nvSpPr>
        <p:spPr/>
        <p:txBody>
          <a:bodyPr>
            <a:noAutofit/>
          </a:bodyPr>
          <a:lstStyle/>
          <a:p>
            <a:r>
              <a:rPr lang="en" altLang="zh-CN" dirty="0">
                <a:effectLst/>
              </a:rPr>
              <a:t>eigenvalue decomposition</a:t>
            </a:r>
          </a:p>
        </p:txBody>
      </p:sp>
      <p:sp>
        <p:nvSpPr>
          <p:cNvPr id="7" name="内容占位符 1">
            <a:extLst>
              <a:ext uri="{FF2B5EF4-FFF2-40B4-BE49-F238E27FC236}">
                <a16:creationId xmlns:a16="http://schemas.microsoft.com/office/drawing/2014/main" id="{AEC77A1A-66BB-CC44-8C43-1D96607A200E}"/>
              </a:ext>
            </a:extLst>
          </p:cNvPr>
          <p:cNvSpPr txBox="1">
            <a:spLocks/>
          </p:cNvSpPr>
          <p:nvPr/>
        </p:nvSpPr>
        <p:spPr>
          <a:xfrm>
            <a:off x="1774052" y="1066800"/>
            <a:ext cx="8817749" cy="5638800"/>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a:lnSpc>
                <a:spcPct val="120000"/>
              </a:lnSpc>
            </a:pPr>
            <a:r>
              <a:rPr lang="zh-CN" altLang="en-US" sz="2800" b="1" dirty="0">
                <a:latin typeface="STXinwei" charset="-122"/>
              </a:rPr>
              <a:t>特征分解（</a:t>
            </a:r>
            <a:r>
              <a:rPr lang="en-US" altLang="zh-CN" sz="2800" b="1" dirty="0">
                <a:latin typeface="STXinwei" charset="-122"/>
              </a:rPr>
              <a:t>Eigen</a:t>
            </a:r>
            <a:r>
              <a:rPr lang="zh-Hans" altLang="en-US" sz="2800" b="1" dirty="0">
                <a:latin typeface="STXinwei" charset="-122"/>
              </a:rPr>
              <a:t> </a:t>
            </a:r>
            <a:r>
              <a:rPr lang="en-US" altLang="zh-CN" sz="2800" b="1" dirty="0">
                <a:latin typeface="STXinwei" charset="-122"/>
              </a:rPr>
              <a:t>decomposition</a:t>
            </a:r>
            <a:r>
              <a:rPr lang="zh-CN" altLang="en-US" sz="2800" b="1" dirty="0">
                <a:latin typeface="STXinwei" charset="-122"/>
              </a:rPr>
              <a:t>），又称谱分解（</a:t>
            </a:r>
            <a:r>
              <a:rPr lang="en-US" altLang="zh-CN" sz="2800" b="1" dirty="0">
                <a:latin typeface="STXinwei" charset="-122"/>
              </a:rPr>
              <a:t>Spectral decomposition</a:t>
            </a:r>
            <a:r>
              <a:rPr lang="zh-CN" altLang="en-US" sz="2800" b="1" dirty="0">
                <a:latin typeface="STXinwei" charset="-122"/>
              </a:rPr>
              <a:t>）</a:t>
            </a:r>
            <a:endParaRPr lang="en-US" altLang="zh-CN" sz="2800" b="1" dirty="0">
              <a:latin typeface="STXinwei" charset="-122"/>
            </a:endParaRPr>
          </a:p>
          <a:p>
            <a:pPr marL="360000">
              <a:lnSpc>
                <a:spcPct val="120000"/>
              </a:lnSpc>
            </a:pPr>
            <a:r>
              <a:rPr lang="zh-CN" altLang="en-US" sz="2800" b="1" dirty="0">
                <a:latin typeface="STXinwei" charset="-122"/>
              </a:rPr>
              <a:t>对于</a:t>
            </a:r>
            <a:r>
              <a:rPr lang="zh-CN" altLang="en-US" sz="2800" b="1" dirty="0">
                <a:solidFill>
                  <a:srgbClr val="102DFF"/>
                </a:solidFill>
                <a:latin typeface="STXinwei" charset="-122"/>
              </a:rPr>
              <a:t>方阵</a:t>
            </a:r>
            <a:r>
              <a:rPr lang="zh-Hans" altLang="en-US" sz="2800" b="1" dirty="0">
                <a:solidFill>
                  <a:srgbClr val="102DFF"/>
                </a:solidFill>
                <a:latin typeface="STXinwei" charset="-122"/>
              </a:rPr>
              <a:t> </a:t>
            </a:r>
            <a:r>
              <a:rPr lang="en-US" altLang="zh-Hans" sz="2800" b="1" dirty="0">
                <a:solidFill>
                  <a:srgbClr val="102DFF"/>
                </a:solidFill>
                <a:latin typeface="STXinwei" charset="-122"/>
              </a:rPr>
              <a:t>A</a:t>
            </a:r>
            <a:r>
              <a:rPr lang="zh-Hans" altLang="en-US" sz="2800" b="1" dirty="0">
                <a:solidFill>
                  <a:srgbClr val="102DFF"/>
                </a:solidFill>
                <a:latin typeface="STXinwei" charset="-122"/>
              </a:rPr>
              <a:t> </a:t>
            </a:r>
            <a:r>
              <a:rPr lang="zh-CN" altLang="en-US" sz="2800" b="1" dirty="0">
                <a:latin typeface="STXinwei" charset="-122"/>
              </a:rPr>
              <a:t>满足：</a:t>
            </a:r>
            <a:endParaRPr lang="en-US" altLang="zh-CN" sz="2800" b="1" dirty="0">
              <a:latin typeface="STXinwei" charset="-122"/>
            </a:endParaRPr>
          </a:p>
          <a:p>
            <a:pPr marL="0" indent="0">
              <a:lnSpc>
                <a:spcPct val="120000"/>
              </a:lnSpc>
              <a:buNone/>
            </a:pPr>
            <a:endParaRPr lang="en-US" altLang="zh-CN" sz="2800" b="1" dirty="0">
              <a:latin typeface="STXinwei" charset="-122"/>
            </a:endParaRPr>
          </a:p>
          <a:p>
            <a:pPr marL="360000">
              <a:lnSpc>
                <a:spcPct val="120000"/>
              </a:lnSpc>
            </a:pPr>
            <a:endParaRPr lang="en-US" altLang="zh-CN" sz="2800" b="1" dirty="0">
              <a:latin typeface="STXinwei" charset="-122"/>
            </a:endParaRPr>
          </a:p>
        </p:txBody>
      </p:sp>
      <p:sp>
        <p:nvSpPr>
          <p:cNvPr id="2" name="矩形 1">
            <a:extLst>
              <a:ext uri="{FF2B5EF4-FFF2-40B4-BE49-F238E27FC236}">
                <a16:creationId xmlns:a16="http://schemas.microsoft.com/office/drawing/2014/main" id="{F4F1C72D-D250-1C4C-AC66-CCE42631935F}"/>
              </a:ext>
            </a:extLst>
          </p:cNvPr>
          <p:cNvSpPr/>
          <p:nvPr/>
        </p:nvSpPr>
        <p:spPr>
          <a:xfrm>
            <a:off x="1587308" y="2966645"/>
            <a:ext cx="8936879" cy="3046988"/>
          </a:xfrm>
          <a:prstGeom prst="rect">
            <a:avLst/>
          </a:prstGeom>
        </p:spPr>
        <p:txBody>
          <a:bodyPr wrap="square">
            <a:spAutoFit/>
          </a:bodyPr>
          <a:lstStyle/>
          <a:p>
            <a:pPr marL="285750" indent="-285750" algn="just" latinLnBrk="1">
              <a:buFont typeface="Arial" panose="020B0604020202020204" pitchFamily="34" charset="0"/>
              <a:buChar char="•"/>
            </a:pPr>
            <a:r>
              <a:rPr lang="zh-CN" altLang="en-US" sz="2400" dirty="0">
                <a:latin typeface="PingFang SC" panose="020B0400000000000000" pitchFamily="34" charset="-122"/>
                <a:ea typeface="PingFang SC" panose="020B0400000000000000" pitchFamily="34" charset="-122"/>
              </a:rPr>
              <a:t>一个矩阵和</a:t>
            </a:r>
            <a:r>
              <a:rPr lang="zh-CN" altLang="en-US" sz="2400" dirty="0">
                <a:solidFill>
                  <a:srgbClr val="FF0000"/>
                </a:solidFill>
                <a:latin typeface="PingFang SC" panose="020B0400000000000000" pitchFamily="34" charset="-122"/>
                <a:ea typeface="PingFang SC" panose="020B0400000000000000" pitchFamily="34" charset="-122"/>
              </a:rPr>
              <a:t>一个向量相乘</a:t>
            </a:r>
            <a:r>
              <a:rPr lang="zh-CN" altLang="en-US" sz="2400" dirty="0">
                <a:latin typeface="PingFang SC" panose="020B0400000000000000" pitchFamily="34" charset="-122"/>
                <a:ea typeface="PingFang SC" panose="020B0400000000000000" pitchFamily="34" charset="-122"/>
              </a:rPr>
              <a:t>：</a:t>
            </a:r>
            <a:r>
              <a:rPr lang="zh-CN" altLang="en-US" sz="2400" dirty="0">
                <a:solidFill>
                  <a:srgbClr val="C00000"/>
                </a:solidFill>
                <a:latin typeface="PingFang SC" panose="020B0400000000000000" pitchFamily="34" charset="-122"/>
                <a:ea typeface="PingFang SC" panose="020B0400000000000000" pitchFamily="34" charset="-122"/>
              </a:rPr>
              <a:t>对该向量做个旋转或伸缩变换</a:t>
            </a:r>
            <a:r>
              <a:rPr lang="zh-CN" altLang="en-US" sz="2400" dirty="0">
                <a:solidFill>
                  <a:srgbClr val="4F4F4F"/>
                </a:solidFill>
                <a:latin typeface="PingFang SC" panose="020B0400000000000000" pitchFamily="34" charset="-122"/>
                <a:ea typeface="PingFang SC" panose="020B0400000000000000" pitchFamily="34" charset="-122"/>
              </a:rPr>
              <a:t>。</a:t>
            </a:r>
            <a:endParaRPr lang="en-US" altLang="zh-CN" sz="2400" dirty="0">
              <a:solidFill>
                <a:srgbClr val="4F4F4F"/>
              </a:solidFill>
              <a:latin typeface="PingFang SC" panose="020B0400000000000000" pitchFamily="34" charset="-122"/>
              <a:ea typeface="PingFang SC" panose="020B0400000000000000" pitchFamily="34" charset="-122"/>
            </a:endParaRPr>
          </a:p>
          <a:p>
            <a:pPr marL="285750" indent="-285750" algn="just" latinLnBrk="1">
              <a:buFont typeface="Arial" panose="020B0604020202020204" pitchFamily="34" charset="0"/>
              <a:buChar char="•"/>
            </a:pPr>
            <a:r>
              <a:rPr lang="zh-CN" altLang="en-US" sz="2400" dirty="0">
                <a:solidFill>
                  <a:srgbClr val="4F4F4F"/>
                </a:solidFill>
                <a:latin typeface="PingFang SC" panose="020B0400000000000000" pitchFamily="34" charset="-122"/>
                <a:ea typeface="PingFang SC" panose="020B0400000000000000" pitchFamily="34" charset="-122"/>
              </a:rPr>
              <a:t>一个矩阵和该矩阵的</a:t>
            </a:r>
            <a:r>
              <a:rPr lang="zh-CN" altLang="en-US" sz="2400" dirty="0">
                <a:solidFill>
                  <a:srgbClr val="FF0000"/>
                </a:solidFill>
                <a:latin typeface="PingFang SC" panose="020B0400000000000000" pitchFamily="34" charset="-122"/>
                <a:ea typeface="PingFang SC" panose="020B0400000000000000" pitchFamily="34" charset="-122"/>
              </a:rPr>
              <a:t>非特征向量</a:t>
            </a:r>
            <a:r>
              <a:rPr lang="zh-CN" altLang="en-US" sz="2400" dirty="0">
                <a:solidFill>
                  <a:srgbClr val="4F4F4F"/>
                </a:solidFill>
                <a:latin typeface="PingFang SC" panose="020B0400000000000000" pitchFamily="34" charset="-122"/>
                <a:ea typeface="PingFang SC" panose="020B0400000000000000" pitchFamily="34" charset="-122"/>
              </a:rPr>
              <a:t>相乘：对</a:t>
            </a:r>
            <a:r>
              <a:rPr lang="zh-CN" altLang="en-US" sz="2400" dirty="0">
                <a:solidFill>
                  <a:srgbClr val="C00000"/>
                </a:solidFill>
                <a:latin typeface="PingFang SC" panose="020B0400000000000000" pitchFamily="34" charset="-122"/>
                <a:ea typeface="PingFang SC" panose="020B0400000000000000" pitchFamily="34" charset="-122"/>
              </a:rPr>
              <a:t>该向量的旋转变换</a:t>
            </a:r>
            <a:r>
              <a:rPr lang="zh-CN" altLang="en-US" sz="2400" dirty="0">
                <a:solidFill>
                  <a:srgbClr val="4F4F4F"/>
                </a:solidFill>
                <a:latin typeface="PingFang SC" panose="020B0400000000000000" pitchFamily="34" charset="-122"/>
                <a:ea typeface="PingFang SC" panose="020B0400000000000000" pitchFamily="34" charset="-122"/>
              </a:rPr>
              <a:t>；</a:t>
            </a:r>
            <a:endParaRPr lang="en-US" altLang="zh-CN" sz="2400" dirty="0">
              <a:solidFill>
                <a:srgbClr val="4F4F4F"/>
              </a:solidFill>
              <a:latin typeface="PingFang SC" panose="020B0400000000000000" pitchFamily="34" charset="-122"/>
              <a:ea typeface="PingFang SC" panose="020B0400000000000000" pitchFamily="34" charset="-122"/>
            </a:endParaRPr>
          </a:p>
          <a:p>
            <a:pPr marL="285750" indent="-285750" algn="just" latinLnBrk="1">
              <a:buFont typeface="Arial" panose="020B0604020202020204" pitchFamily="34" charset="0"/>
              <a:buChar char="•"/>
            </a:pPr>
            <a:r>
              <a:rPr lang="zh-CN" altLang="en-US" sz="2400" dirty="0">
                <a:solidFill>
                  <a:srgbClr val="4F4F4F"/>
                </a:solidFill>
                <a:latin typeface="PingFang SC" panose="020B0400000000000000" pitchFamily="34" charset="-122"/>
                <a:ea typeface="PingFang SC" panose="020B0400000000000000" pitchFamily="34" charset="-122"/>
              </a:rPr>
              <a:t>一个矩阵和该矩阵的</a:t>
            </a:r>
            <a:r>
              <a:rPr lang="zh-CN" altLang="en-US" sz="2400" dirty="0">
                <a:solidFill>
                  <a:srgbClr val="FF0000"/>
                </a:solidFill>
                <a:latin typeface="PingFang SC" panose="020B0400000000000000" pitchFamily="34" charset="-122"/>
                <a:ea typeface="PingFang SC" panose="020B0400000000000000" pitchFamily="34" charset="-122"/>
              </a:rPr>
              <a:t>特征向量</a:t>
            </a:r>
            <a:r>
              <a:rPr lang="zh-CN" altLang="en-US" sz="2400" dirty="0">
                <a:solidFill>
                  <a:srgbClr val="4F4F4F"/>
                </a:solidFill>
                <a:latin typeface="PingFang SC" panose="020B0400000000000000" pitchFamily="34" charset="-122"/>
                <a:ea typeface="PingFang SC" panose="020B0400000000000000" pitchFamily="34" charset="-122"/>
              </a:rPr>
              <a:t>相乘：对</a:t>
            </a:r>
            <a:r>
              <a:rPr lang="zh-CN" altLang="en-US" sz="2400" dirty="0">
                <a:solidFill>
                  <a:srgbClr val="C00000"/>
                </a:solidFill>
                <a:latin typeface="PingFang SC" panose="020B0400000000000000" pitchFamily="34" charset="-122"/>
                <a:ea typeface="PingFang SC" panose="020B0400000000000000" pitchFamily="34" charset="-122"/>
              </a:rPr>
              <a:t>该向量的伸缩变换</a:t>
            </a:r>
            <a:r>
              <a:rPr lang="zh-CN" altLang="en-US" sz="2400" dirty="0">
                <a:solidFill>
                  <a:srgbClr val="4F4F4F"/>
                </a:solidFill>
                <a:latin typeface="PingFang SC" panose="020B0400000000000000" pitchFamily="34" charset="-122"/>
                <a:ea typeface="PingFang SC" panose="020B0400000000000000" pitchFamily="34" charset="-122"/>
              </a:rPr>
              <a:t>。</a:t>
            </a:r>
            <a:endParaRPr lang="en-US" altLang="zh-CN" sz="2400" dirty="0">
              <a:solidFill>
                <a:srgbClr val="4F4F4F"/>
              </a:solidFill>
              <a:latin typeface="PingFang SC" panose="020B0400000000000000" pitchFamily="34" charset="-122"/>
              <a:ea typeface="PingFang SC" panose="020B0400000000000000" pitchFamily="34" charset="-122"/>
            </a:endParaRPr>
          </a:p>
          <a:p>
            <a:pPr marL="285750" indent="-285750" algn="just" latinLnBrk="1">
              <a:buFont typeface="Arial" panose="020B0604020202020204" pitchFamily="34" charset="0"/>
              <a:buChar char="•"/>
            </a:pPr>
            <a:r>
              <a:rPr lang="zh-CN" altLang="en-US" sz="2400" dirty="0">
                <a:solidFill>
                  <a:srgbClr val="4F4F4F"/>
                </a:solidFill>
                <a:latin typeface="PingFang SC" panose="020B0400000000000000" pitchFamily="34" charset="-122"/>
                <a:ea typeface="PingFang SC" panose="020B0400000000000000" pitchFamily="34" charset="-122"/>
              </a:rPr>
              <a:t>一个实数和一个向量相乘：对一个</a:t>
            </a:r>
            <a:r>
              <a:rPr lang="zh-CN" altLang="en-US" sz="2400" dirty="0">
                <a:solidFill>
                  <a:srgbClr val="C00000"/>
                </a:solidFill>
                <a:latin typeface="PingFang SC" panose="020B0400000000000000" pitchFamily="34" charset="-122"/>
                <a:ea typeface="PingFang SC" panose="020B0400000000000000" pitchFamily="34" charset="-122"/>
              </a:rPr>
              <a:t>向量的伸缩变换</a:t>
            </a:r>
            <a:r>
              <a:rPr lang="zh-CN" altLang="en-US" sz="2400" dirty="0">
                <a:solidFill>
                  <a:srgbClr val="4F4F4F"/>
                </a:solidFill>
                <a:latin typeface="PingFang SC" panose="020B0400000000000000" pitchFamily="34" charset="-122"/>
                <a:ea typeface="PingFang SC" panose="020B0400000000000000" pitchFamily="34" charset="-122"/>
              </a:rPr>
              <a:t>。</a:t>
            </a:r>
          </a:p>
          <a:p>
            <a:pPr marL="285750" indent="-285750" algn="just" latinLnBrk="1">
              <a:buFont typeface="Arial" panose="020B0604020202020204" pitchFamily="34" charset="0"/>
              <a:buChar char="•"/>
            </a:pPr>
            <a:r>
              <a:rPr lang="zh-CN" altLang="en-US" sz="2400" dirty="0">
                <a:latin typeface="PingFang SC" panose="020B0400000000000000" pitchFamily="34" charset="-122"/>
                <a:ea typeface="PingFang SC" panose="020B0400000000000000" pitchFamily="34" charset="-122"/>
              </a:rPr>
              <a:t>一个矩阵和</a:t>
            </a:r>
            <a:r>
              <a:rPr lang="zh-CN" altLang="en-US" sz="2400" dirty="0">
                <a:solidFill>
                  <a:srgbClr val="FF0000"/>
                </a:solidFill>
                <a:latin typeface="PingFang SC" panose="020B0400000000000000" pitchFamily="34" charset="-122"/>
                <a:ea typeface="PingFang SC" panose="020B0400000000000000" pitchFamily="34" charset="-122"/>
              </a:rPr>
              <a:t>一个向量相乘</a:t>
            </a:r>
            <a:r>
              <a:rPr lang="zh-CN" altLang="en-US" sz="2400" dirty="0">
                <a:latin typeface="PingFang SC" panose="020B0400000000000000" pitchFamily="34" charset="-122"/>
                <a:ea typeface="PingFang SC" panose="020B0400000000000000" pitchFamily="34" charset="-122"/>
              </a:rPr>
              <a:t>与</a:t>
            </a:r>
            <a:r>
              <a:rPr lang="zh-CN" altLang="en-US" sz="2400" dirty="0">
                <a:solidFill>
                  <a:srgbClr val="FF0000"/>
                </a:solidFill>
                <a:latin typeface="PingFang SC" panose="020B0400000000000000" pitchFamily="34" charset="-122"/>
                <a:ea typeface="PingFang SC" panose="020B0400000000000000" pitchFamily="34" charset="-122"/>
              </a:rPr>
              <a:t>一个实数和一个向量相乘</a:t>
            </a:r>
            <a:r>
              <a:rPr lang="zh-CN" altLang="en-US" sz="2400" dirty="0">
                <a:latin typeface="PingFang SC" panose="020B0400000000000000" pitchFamily="34" charset="-122"/>
                <a:ea typeface="PingFang SC" panose="020B0400000000000000" pitchFamily="34" charset="-122"/>
              </a:rPr>
              <a:t>的联系找到了</a:t>
            </a:r>
            <a:r>
              <a:rPr lang="en-US" altLang="zh-CN" sz="2400" dirty="0">
                <a:latin typeface="PingFang SC" panose="020B0400000000000000" pitchFamily="34" charset="-122"/>
                <a:ea typeface="PingFang SC" panose="020B0400000000000000" pitchFamily="34" charset="-122"/>
              </a:rPr>
              <a:t>---</a:t>
            </a:r>
            <a:r>
              <a:rPr lang="en-US" altLang="zh-CN" sz="2400" dirty="0">
                <a:solidFill>
                  <a:srgbClr val="FF0000"/>
                </a:solidFill>
                <a:latin typeface="PingFang SC" panose="020B0400000000000000" pitchFamily="34" charset="-122"/>
                <a:ea typeface="PingFang SC" panose="020B0400000000000000" pitchFamily="34" charset="-122"/>
              </a:rPr>
              <a:t>“</a:t>
            </a:r>
            <a:r>
              <a:rPr lang="zh-CN" altLang="en-US" sz="2400" dirty="0">
                <a:solidFill>
                  <a:srgbClr val="FF0000"/>
                </a:solidFill>
                <a:latin typeface="PingFang SC" panose="020B0400000000000000" pitchFamily="34" charset="-122"/>
                <a:ea typeface="PingFang SC" panose="020B0400000000000000" pitchFamily="34" charset="-122"/>
              </a:rPr>
              <a:t>对该向量伸缩变换”。</a:t>
            </a:r>
            <a:endParaRPr lang="en-US" altLang="zh-CN" sz="2400" dirty="0">
              <a:solidFill>
                <a:srgbClr val="4F4F4F"/>
              </a:solidFill>
              <a:latin typeface="PingFang SC" panose="020B0400000000000000" pitchFamily="34" charset="-122"/>
              <a:ea typeface="PingFang SC" panose="020B0400000000000000" pitchFamily="34" charset="-122"/>
            </a:endParaRPr>
          </a:p>
          <a:p>
            <a:pPr marL="285750" indent="-285750" algn="just" latinLnBrk="1">
              <a:buFont typeface="Arial" panose="020B0604020202020204" pitchFamily="34" charset="0"/>
              <a:buChar char="•"/>
            </a:pPr>
            <a:r>
              <a:rPr lang="zh-CN" altLang="en-US" sz="2400" dirty="0">
                <a:solidFill>
                  <a:srgbClr val="333333"/>
                </a:solidFill>
                <a:latin typeface="PingFang SC" panose="020B0400000000000000" pitchFamily="34" charset="-122"/>
                <a:ea typeface="PingFang SC" panose="020B0400000000000000" pitchFamily="34" charset="-122"/>
              </a:rPr>
              <a:t>特征向量就是一个在矩阵</a:t>
            </a:r>
            <a:r>
              <a:rPr lang="en" altLang="zh-CN" sz="2400" dirty="0">
                <a:solidFill>
                  <a:srgbClr val="333333"/>
                </a:solidFill>
                <a:latin typeface="PingFang SC" panose="020B0400000000000000" pitchFamily="34" charset="-122"/>
                <a:ea typeface="PingFang SC" panose="020B0400000000000000" pitchFamily="34" charset="-122"/>
              </a:rPr>
              <a:t>A</a:t>
            </a:r>
            <a:r>
              <a:rPr lang="zh-CN" altLang="en-US" sz="2400" dirty="0">
                <a:solidFill>
                  <a:srgbClr val="333333"/>
                </a:solidFill>
                <a:latin typeface="PingFang SC" panose="020B0400000000000000" pitchFamily="34" charset="-122"/>
                <a:ea typeface="PingFang SC" panose="020B0400000000000000" pitchFamily="34" charset="-122"/>
              </a:rPr>
              <a:t>的变换下</a:t>
            </a:r>
            <a:r>
              <a:rPr lang="zh-CN" altLang="en-US" sz="2400" dirty="0">
                <a:solidFill>
                  <a:srgbClr val="C00000"/>
                </a:solidFill>
                <a:latin typeface="PingFang SC" panose="020B0400000000000000" pitchFamily="34" charset="-122"/>
                <a:ea typeface="PingFang SC" panose="020B0400000000000000" pitchFamily="34" charset="-122"/>
              </a:rPr>
              <a:t>没有旋转只是伸缩变换</a:t>
            </a:r>
            <a:r>
              <a:rPr lang="zh-CN" altLang="en-US" sz="2400" dirty="0">
                <a:solidFill>
                  <a:srgbClr val="333333"/>
                </a:solidFill>
                <a:latin typeface="PingFang SC" panose="020B0400000000000000" pitchFamily="34" charset="-122"/>
                <a:ea typeface="PingFang SC" panose="020B0400000000000000" pitchFamily="34" charset="-122"/>
              </a:rPr>
              <a:t>，那到底伸缩了多少倍呢？伸缩了“特征值”倍。</a:t>
            </a:r>
            <a:endParaRPr lang="zh-CN" altLang="en-US" sz="2400" dirty="0">
              <a:solidFill>
                <a:srgbClr val="4F4F4F"/>
              </a:solidFill>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3509046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0D014BE7-5186-C94E-B8D8-680D7CDE1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146" y="2146345"/>
            <a:ext cx="2070100" cy="756037"/>
          </a:xfrm>
          <a:prstGeom prst="rect">
            <a:avLst/>
          </a:prstGeom>
        </p:spPr>
      </p:pic>
      <p:sp>
        <p:nvSpPr>
          <p:cNvPr id="27" name="内容占位符 1"/>
          <p:cNvSpPr txBox="1">
            <a:spLocks/>
          </p:cNvSpPr>
          <p:nvPr/>
        </p:nvSpPr>
        <p:spPr>
          <a:xfrm>
            <a:off x="1621652" y="914400"/>
            <a:ext cx="8970149" cy="5105400"/>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a:endParaRPr lang="en-US" altLang="zh-CN" sz="2400" dirty="0">
              <a:solidFill>
                <a:srgbClr val="C00000"/>
              </a:solidFill>
            </a:endParaRPr>
          </a:p>
        </p:txBody>
      </p:sp>
      <p:sp>
        <p:nvSpPr>
          <p:cNvPr id="4" name="标题 3"/>
          <p:cNvSpPr>
            <a:spLocks noGrp="1"/>
          </p:cNvSpPr>
          <p:nvPr>
            <p:ph type="title"/>
          </p:nvPr>
        </p:nvSpPr>
        <p:spPr/>
        <p:txBody>
          <a:bodyPr>
            <a:noAutofit/>
          </a:bodyPr>
          <a:lstStyle/>
          <a:p>
            <a:r>
              <a:rPr lang="en" altLang="zh-CN" dirty="0">
                <a:effectLst/>
              </a:rPr>
              <a:t>eigenvalue decomposition</a:t>
            </a:r>
          </a:p>
        </p:txBody>
      </p:sp>
      <p:sp>
        <p:nvSpPr>
          <p:cNvPr id="7" name="内容占位符 1">
            <a:extLst>
              <a:ext uri="{FF2B5EF4-FFF2-40B4-BE49-F238E27FC236}">
                <a16:creationId xmlns:a16="http://schemas.microsoft.com/office/drawing/2014/main" id="{AEC77A1A-66BB-CC44-8C43-1D96607A200E}"/>
              </a:ext>
            </a:extLst>
          </p:cNvPr>
          <p:cNvSpPr txBox="1">
            <a:spLocks/>
          </p:cNvSpPr>
          <p:nvPr/>
        </p:nvSpPr>
        <p:spPr>
          <a:xfrm>
            <a:off x="1774052" y="1066800"/>
            <a:ext cx="8817749" cy="5638800"/>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a:lnSpc>
                <a:spcPct val="120000"/>
              </a:lnSpc>
            </a:pPr>
            <a:r>
              <a:rPr lang="zh-CN" altLang="en-US" sz="2800" b="1" dirty="0">
                <a:latin typeface="STXinwei" charset="-122"/>
              </a:rPr>
              <a:t>特征分解（</a:t>
            </a:r>
            <a:r>
              <a:rPr lang="en-US" altLang="zh-CN" sz="2800" b="1" dirty="0">
                <a:latin typeface="STXinwei" charset="-122"/>
              </a:rPr>
              <a:t>Eigen</a:t>
            </a:r>
            <a:r>
              <a:rPr lang="zh-Hans" altLang="en-US" sz="2800" b="1" dirty="0">
                <a:latin typeface="STXinwei" charset="-122"/>
              </a:rPr>
              <a:t> </a:t>
            </a:r>
            <a:r>
              <a:rPr lang="en-US" altLang="zh-CN" sz="2800" b="1" dirty="0">
                <a:latin typeface="STXinwei" charset="-122"/>
              </a:rPr>
              <a:t>decomposition</a:t>
            </a:r>
            <a:r>
              <a:rPr lang="zh-CN" altLang="en-US" sz="2800" b="1" dirty="0">
                <a:latin typeface="STXinwei" charset="-122"/>
              </a:rPr>
              <a:t>），又称谱分解（</a:t>
            </a:r>
            <a:r>
              <a:rPr lang="en-US" altLang="zh-CN" sz="2800" b="1" dirty="0">
                <a:latin typeface="STXinwei" charset="-122"/>
              </a:rPr>
              <a:t>Spectral decomposition</a:t>
            </a:r>
            <a:r>
              <a:rPr lang="zh-CN" altLang="en-US" sz="2800" b="1" dirty="0">
                <a:latin typeface="STXinwei" charset="-122"/>
              </a:rPr>
              <a:t>）</a:t>
            </a:r>
            <a:endParaRPr lang="en-US" altLang="zh-CN" sz="2800" b="1" dirty="0">
              <a:latin typeface="STXinwei" charset="-122"/>
            </a:endParaRPr>
          </a:p>
          <a:p>
            <a:pPr marL="360000">
              <a:lnSpc>
                <a:spcPct val="120000"/>
              </a:lnSpc>
            </a:pPr>
            <a:r>
              <a:rPr lang="zh-CN" altLang="en-US" sz="2800" b="1" dirty="0">
                <a:latin typeface="STXinwei" charset="-122"/>
              </a:rPr>
              <a:t>对于</a:t>
            </a:r>
            <a:r>
              <a:rPr lang="zh-CN" altLang="en-US" sz="2800" b="1" dirty="0">
                <a:solidFill>
                  <a:srgbClr val="102DFF"/>
                </a:solidFill>
                <a:latin typeface="STXinwei" charset="-122"/>
              </a:rPr>
              <a:t>方阵</a:t>
            </a:r>
            <a:r>
              <a:rPr lang="zh-Hans" altLang="en-US" sz="2800" b="1" dirty="0">
                <a:solidFill>
                  <a:srgbClr val="102DFF"/>
                </a:solidFill>
                <a:latin typeface="STXinwei" charset="-122"/>
              </a:rPr>
              <a:t> </a:t>
            </a:r>
            <a:r>
              <a:rPr lang="en-US" altLang="zh-Hans" sz="2800" b="1" dirty="0">
                <a:solidFill>
                  <a:srgbClr val="102DFF"/>
                </a:solidFill>
                <a:latin typeface="STXinwei" charset="-122"/>
              </a:rPr>
              <a:t>A</a:t>
            </a:r>
            <a:r>
              <a:rPr lang="zh-Hans" altLang="en-US" sz="2800" b="1" dirty="0">
                <a:solidFill>
                  <a:srgbClr val="102DFF"/>
                </a:solidFill>
                <a:latin typeface="STXinwei" charset="-122"/>
              </a:rPr>
              <a:t> </a:t>
            </a:r>
            <a:r>
              <a:rPr lang="zh-CN" altLang="en-US" sz="2800" b="1" dirty="0">
                <a:latin typeface="STXinwei" charset="-122"/>
              </a:rPr>
              <a:t>满足：</a:t>
            </a:r>
            <a:endParaRPr lang="en-US" altLang="zh-CN" sz="2800" b="1" dirty="0">
              <a:latin typeface="STXinwei" charset="-122"/>
            </a:endParaRPr>
          </a:p>
          <a:p>
            <a:pPr marL="0" indent="0">
              <a:lnSpc>
                <a:spcPct val="120000"/>
              </a:lnSpc>
              <a:buNone/>
            </a:pPr>
            <a:endParaRPr lang="en-US" altLang="zh-CN" sz="2800" b="1" dirty="0">
              <a:latin typeface="STXinwei" charset="-122"/>
            </a:endParaRPr>
          </a:p>
          <a:p>
            <a:pPr marL="360000">
              <a:lnSpc>
                <a:spcPct val="120000"/>
              </a:lnSpc>
            </a:pPr>
            <a:r>
              <a:rPr lang="zh-CN" altLang="en-US" sz="2800" b="1" dirty="0">
                <a:latin typeface="STXinwei" charset="-122"/>
              </a:rPr>
              <a:t>如果</a:t>
            </a:r>
            <a:r>
              <a:rPr lang="zh-Hans" altLang="en-US" sz="2800" b="1" dirty="0">
                <a:latin typeface="STXinwei" charset="-122"/>
              </a:rPr>
              <a:t> </a:t>
            </a:r>
            <a:r>
              <a:rPr lang="en-US" altLang="zh-CN" sz="2800" b="1" dirty="0">
                <a:latin typeface="STXinwei" charset="-122"/>
              </a:rPr>
              <a:t>A</a:t>
            </a:r>
            <a:r>
              <a:rPr lang="zh-Hans" altLang="en-US" sz="2800" b="1" dirty="0">
                <a:latin typeface="STXinwei" charset="-122"/>
              </a:rPr>
              <a:t> </a:t>
            </a:r>
            <a:r>
              <a:rPr lang="zh-CN" altLang="en-US" sz="2800" b="1" dirty="0">
                <a:latin typeface="STXinwei" charset="-122"/>
              </a:rPr>
              <a:t>的</a:t>
            </a:r>
            <a:r>
              <a:rPr lang="zh-CN" altLang="en-US" sz="2800" b="1" dirty="0">
                <a:solidFill>
                  <a:srgbClr val="C00000"/>
                </a:solidFill>
                <a:latin typeface="STXinwei" charset="-122"/>
              </a:rPr>
              <a:t>所有特征值都不相同</a:t>
            </a:r>
            <a:r>
              <a:rPr lang="zh-CN" altLang="en-US" sz="2800" b="1" dirty="0">
                <a:latin typeface="STXinwei" charset="-122"/>
              </a:rPr>
              <a:t>，则</a:t>
            </a:r>
            <a:r>
              <a:rPr lang="zh-CN" altLang="en-US" sz="2800" b="1" dirty="0">
                <a:solidFill>
                  <a:srgbClr val="C00000"/>
                </a:solidFill>
                <a:latin typeface="STXinwei" charset="-122"/>
              </a:rPr>
              <a:t>相应的所有特征向量线性无关</a:t>
            </a:r>
            <a:r>
              <a:rPr lang="zh-CN" altLang="en-US" sz="2800" b="1" dirty="0">
                <a:latin typeface="STXinwei" charset="-122"/>
              </a:rPr>
              <a:t>，此时</a:t>
            </a:r>
            <a:r>
              <a:rPr lang="zh-Hans" altLang="en-US" sz="2800" b="1" dirty="0">
                <a:latin typeface="STXinwei" charset="-122"/>
              </a:rPr>
              <a:t> </a:t>
            </a:r>
            <a:r>
              <a:rPr lang="en-US" altLang="zh-Hans" sz="2800" b="1" dirty="0">
                <a:latin typeface="STXinwei" charset="-122"/>
              </a:rPr>
              <a:t>A</a:t>
            </a:r>
            <a:r>
              <a:rPr lang="zh-Hans" altLang="en-US" sz="2800" b="1" dirty="0">
                <a:latin typeface="STXinwei" charset="-122"/>
              </a:rPr>
              <a:t> </a:t>
            </a:r>
            <a:r>
              <a:rPr lang="zh-CN" altLang="en-US" sz="2800" b="1" dirty="0">
                <a:latin typeface="STXinwei" charset="-122"/>
              </a:rPr>
              <a:t>可以被</a:t>
            </a:r>
            <a:r>
              <a:rPr lang="zh-CN" altLang="en-US" sz="2800" b="1" dirty="0">
                <a:solidFill>
                  <a:srgbClr val="C00000"/>
                </a:solidFill>
                <a:latin typeface="STXinwei" charset="-122"/>
              </a:rPr>
              <a:t>对角化</a:t>
            </a:r>
            <a:r>
              <a:rPr lang="zh-CN" altLang="en-US" sz="2800" b="1" dirty="0">
                <a:latin typeface="STXinwei" charset="-122"/>
              </a:rPr>
              <a:t>：</a:t>
            </a:r>
            <a:endParaRPr lang="en-US" altLang="zh-CN" sz="2800" b="1" dirty="0">
              <a:latin typeface="STXinwei" charset="-122"/>
            </a:endParaRPr>
          </a:p>
          <a:p>
            <a:pPr marL="360000">
              <a:lnSpc>
                <a:spcPct val="120000"/>
              </a:lnSpc>
            </a:pPr>
            <a:endParaRPr lang="en-US" altLang="zh-CN" sz="2800" b="1" dirty="0">
              <a:latin typeface="STXinwei" charset="-122"/>
            </a:endParaRPr>
          </a:p>
          <a:p>
            <a:pPr marL="360000">
              <a:lnSpc>
                <a:spcPct val="120000"/>
              </a:lnSpc>
            </a:pPr>
            <a:r>
              <a:rPr lang="zh-CN" altLang="en-US" sz="2800" b="1" dirty="0">
                <a:latin typeface="STXinwei" charset="-122"/>
              </a:rPr>
              <a:t>其中</a:t>
            </a:r>
            <a:r>
              <a:rPr lang="zh-Hans" altLang="en-US" sz="2800" b="1" dirty="0">
                <a:latin typeface="STXinwei" charset="-122"/>
              </a:rPr>
              <a:t>：                                     ，</a:t>
            </a:r>
            <a:r>
              <a:rPr lang="zh-CN" altLang="en-US" sz="2800" b="1" dirty="0">
                <a:solidFill>
                  <a:srgbClr val="102DFF"/>
                </a:solidFill>
                <a:latin typeface="STXinwei" charset="-122"/>
              </a:rPr>
              <a:t>特征向量矩阵</a:t>
            </a:r>
            <a:r>
              <a:rPr lang="zh-CN" altLang="en-US" sz="2800" b="1" dirty="0">
                <a:latin typeface="STXinwei" charset="-122"/>
              </a:rPr>
              <a:t>；</a:t>
            </a:r>
            <a:endParaRPr lang="en-US" altLang="zh-CN" sz="2800" b="1" dirty="0">
              <a:latin typeface="STXinwei" charset="-122"/>
            </a:endParaRPr>
          </a:p>
          <a:p>
            <a:pPr marL="0" indent="0">
              <a:lnSpc>
                <a:spcPct val="120000"/>
              </a:lnSpc>
              <a:buNone/>
            </a:pPr>
            <a:r>
              <a:rPr lang="zh-CN" altLang="en-US" sz="2800" b="1" dirty="0">
                <a:latin typeface="STXinwei" charset="-122"/>
              </a:rPr>
              <a:t>                                                               </a:t>
            </a:r>
            <a:r>
              <a:rPr lang="en-US" altLang="zh-CN" sz="2800" b="1" dirty="0">
                <a:latin typeface="STXinwei" charset="-122"/>
              </a:rPr>
              <a:t>,</a:t>
            </a:r>
            <a:r>
              <a:rPr lang="zh-CN" altLang="en-US" sz="2800" b="1" dirty="0">
                <a:latin typeface="STXinwei" charset="-122"/>
              </a:rPr>
              <a:t> </a:t>
            </a:r>
            <a:r>
              <a:rPr lang="zh-CN" altLang="en-US" sz="2800" b="1" dirty="0">
                <a:solidFill>
                  <a:srgbClr val="102DFF"/>
                </a:solidFill>
                <a:latin typeface="STXinwei" charset="-122"/>
              </a:rPr>
              <a:t>对角阵</a:t>
            </a:r>
            <a:r>
              <a:rPr lang="zh-CN" altLang="en-US" sz="2800" b="1" dirty="0">
                <a:latin typeface="STXinwei" charset="-122"/>
              </a:rPr>
              <a:t>。</a:t>
            </a:r>
            <a:endParaRPr lang="en-US" altLang="zh-CN" sz="2800" b="1" dirty="0">
              <a:latin typeface="STXinwei" charset="-122"/>
            </a:endParaRPr>
          </a:p>
        </p:txBody>
      </p:sp>
      <p:sp>
        <p:nvSpPr>
          <p:cNvPr id="6" name="矩形 5">
            <a:extLst>
              <a:ext uri="{FF2B5EF4-FFF2-40B4-BE49-F238E27FC236}">
                <a16:creationId xmlns:a16="http://schemas.microsoft.com/office/drawing/2014/main" id="{6A8D2398-D9B9-0744-B1D5-38E652E2FE8F}"/>
              </a:ext>
            </a:extLst>
          </p:cNvPr>
          <p:cNvSpPr/>
          <p:nvPr/>
        </p:nvSpPr>
        <p:spPr>
          <a:xfrm>
            <a:off x="6629401" y="3210163"/>
            <a:ext cx="954107" cy="400110"/>
          </a:xfrm>
          <a:prstGeom prst="rect">
            <a:avLst/>
          </a:prstGeom>
        </p:spPr>
        <p:txBody>
          <a:bodyPr wrap="none">
            <a:spAutoFit/>
          </a:bodyPr>
          <a:lstStyle/>
          <a:p>
            <a:r>
              <a:rPr lang="zh-CN" altLang="en-US" sz="2000" b="1" dirty="0">
                <a:solidFill>
                  <a:srgbClr val="102DFF"/>
                </a:solidFill>
                <a:latin typeface="STXinwei" charset="-122"/>
              </a:rPr>
              <a:t>特征值</a:t>
            </a:r>
            <a:endParaRPr lang="zh-CN" altLang="en-US" sz="2000" dirty="0"/>
          </a:p>
        </p:txBody>
      </p:sp>
      <p:sp>
        <p:nvSpPr>
          <p:cNvPr id="9" name="矩形 8">
            <a:extLst>
              <a:ext uri="{FF2B5EF4-FFF2-40B4-BE49-F238E27FC236}">
                <a16:creationId xmlns:a16="http://schemas.microsoft.com/office/drawing/2014/main" id="{3C25AC71-3E5D-D941-A5C1-EB7C410BAF69}"/>
              </a:ext>
            </a:extLst>
          </p:cNvPr>
          <p:cNvSpPr/>
          <p:nvPr/>
        </p:nvSpPr>
        <p:spPr>
          <a:xfrm>
            <a:off x="5114146" y="3210163"/>
            <a:ext cx="1210588" cy="400110"/>
          </a:xfrm>
          <a:prstGeom prst="rect">
            <a:avLst/>
          </a:prstGeom>
        </p:spPr>
        <p:txBody>
          <a:bodyPr wrap="none">
            <a:spAutoFit/>
          </a:bodyPr>
          <a:lstStyle/>
          <a:p>
            <a:r>
              <a:rPr lang="zh-CN" altLang="en-US" sz="2000" b="1" dirty="0">
                <a:solidFill>
                  <a:srgbClr val="102DFF"/>
                </a:solidFill>
                <a:latin typeface="STXinwei" charset="-122"/>
              </a:rPr>
              <a:t>特征向量</a:t>
            </a:r>
            <a:endParaRPr lang="zh-CN" altLang="en-US" sz="2000" dirty="0"/>
          </a:p>
        </p:txBody>
      </p:sp>
      <p:cxnSp>
        <p:nvCxnSpPr>
          <p:cNvPr id="10" name="直线箭头连接符 9">
            <a:extLst>
              <a:ext uri="{FF2B5EF4-FFF2-40B4-BE49-F238E27FC236}">
                <a16:creationId xmlns:a16="http://schemas.microsoft.com/office/drawing/2014/main" id="{F51F5567-A92C-1842-822B-955A0A17B6EB}"/>
              </a:ext>
            </a:extLst>
          </p:cNvPr>
          <p:cNvCxnSpPr>
            <a:stCxn id="9" idx="0"/>
          </p:cNvCxnSpPr>
          <p:nvPr/>
        </p:nvCxnSpPr>
        <p:spPr>
          <a:xfrm flipV="1">
            <a:off x="5719440" y="2819401"/>
            <a:ext cx="0" cy="390763"/>
          </a:xfrm>
          <a:prstGeom prst="straightConnector1">
            <a:avLst/>
          </a:prstGeom>
          <a:ln w="38100">
            <a:solidFill>
              <a:srgbClr val="102D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DBCB912E-3CCB-7D4A-9B14-201D0F9DCFE2}"/>
              </a:ext>
            </a:extLst>
          </p:cNvPr>
          <p:cNvCxnSpPr>
            <a:cxnSpLocks/>
          </p:cNvCxnSpPr>
          <p:nvPr/>
        </p:nvCxnSpPr>
        <p:spPr>
          <a:xfrm flipH="1" flipV="1">
            <a:off x="6705600" y="2819401"/>
            <a:ext cx="152400" cy="390763"/>
          </a:xfrm>
          <a:prstGeom prst="straightConnector1">
            <a:avLst/>
          </a:prstGeom>
          <a:ln w="38100">
            <a:solidFill>
              <a:srgbClr val="102DFF"/>
            </a:solidFill>
            <a:tailEnd type="triangle"/>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3962B1C5-12ED-7E4A-9AA7-18FCF1720186}"/>
              </a:ext>
            </a:extLst>
          </p:cNvPr>
          <p:cNvPicPr>
            <a:picLocks noChangeAspect="1"/>
          </p:cNvPicPr>
          <p:nvPr/>
        </p:nvPicPr>
        <p:blipFill>
          <a:blip r:embed="rId3"/>
          <a:stretch>
            <a:fillRect/>
          </a:stretch>
        </p:blipFill>
        <p:spPr>
          <a:xfrm>
            <a:off x="4539695" y="4724401"/>
            <a:ext cx="2847744" cy="439205"/>
          </a:xfrm>
          <a:prstGeom prst="rect">
            <a:avLst/>
          </a:prstGeom>
        </p:spPr>
      </p:pic>
      <p:pic>
        <p:nvPicPr>
          <p:cNvPr id="18" name="图片 17">
            <a:extLst>
              <a:ext uri="{FF2B5EF4-FFF2-40B4-BE49-F238E27FC236}">
                <a16:creationId xmlns:a16="http://schemas.microsoft.com/office/drawing/2014/main" id="{F5E4A0FE-D48D-3D40-A672-B520EEA9F4BC}"/>
              </a:ext>
            </a:extLst>
          </p:cNvPr>
          <p:cNvPicPr>
            <a:picLocks noChangeAspect="1"/>
          </p:cNvPicPr>
          <p:nvPr/>
        </p:nvPicPr>
        <p:blipFill>
          <a:blip r:embed="rId4"/>
          <a:stretch>
            <a:fillRect/>
          </a:stretch>
        </p:blipFill>
        <p:spPr>
          <a:xfrm>
            <a:off x="3327534" y="5402066"/>
            <a:ext cx="2997200" cy="457200"/>
          </a:xfrm>
          <a:prstGeom prst="rect">
            <a:avLst/>
          </a:prstGeom>
        </p:spPr>
      </p:pic>
      <p:pic>
        <p:nvPicPr>
          <p:cNvPr id="19" name="图片 18">
            <a:extLst>
              <a:ext uri="{FF2B5EF4-FFF2-40B4-BE49-F238E27FC236}">
                <a16:creationId xmlns:a16="http://schemas.microsoft.com/office/drawing/2014/main" id="{4E73CA4F-242E-1943-8055-9A978914FB5E}"/>
              </a:ext>
            </a:extLst>
          </p:cNvPr>
          <p:cNvPicPr>
            <a:picLocks noChangeAspect="1"/>
          </p:cNvPicPr>
          <p:nvPr/>
        </p:nvPicPr>
        <p:blipFill>
          <a:blip r:embed="rId5"/>
          <a:stretch>
            <a:fillRect/>
          </a:stretch>
        </p:blipFill>
        <p:spPr>
          <a:xfrm>
            <a:off x="3327534" y="5972005"/>
            <a:ext cx="3924300" cy="457200"/>
          </a:xfrm>
          <a:prstGeom prst="rect">
            <a:avLst/>
          </a:prstGeom>
        </p:spPr>
      </p:pic>
    </p:spTree>
    <p:extLst>
      <p:ext uri="{BB962C8B-B14F-4D97-AF65-F5344CB8AC3E}">
        <p14:creationId xmlns:p14="http://schemas.microsoft.com/office/powerpoint/2010/main" val="1405707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线性判别分析（</a:t>
            </a:r>
            <a:r>
              <a:rPr lang="en-US" altLang="zh-CN"/>
              <a:t>LDA</a:t>
            </a:r>
            <a:r>
              <a:rPr lang="zh-CN" altLang="en-US"/>
              <a:t>）</a:t>
            </a:r>
            <a:r>
              <a:rPr lang="en-US" altLang="zh-CN"/>
              <a:t>——</a:t>
            </a:r>
            <a:r>
              <a:rPr lang="zh-CN" altLang="en-US"/>
              <a:t>回顾 </a:t>
            </a:r>
            <a:endParaRPr lang="zh-CN" altLang="en-US" dirty="0"/>
          </a:p>
        </p:txBody>
      </p:sp>
      <p:pic>
        <p:nvPicPr>
          <p:cNvPr id="8" name="图片 7"/>
          <p:cNvPicPr>
            <a:picLocks noChangeAspect="1"/>
          </p:cNvPicPr>
          <p:nvPr/>
        </p:nvPicPr>
        <p:blipFill rotWithShape="1">
          <a:blip r:embed="rId3"/>
          <a:srcRect b="1710"/>
          <a:stretch/>
        </p:blipFill>
        <p:spPr>
          <a:xfrm>
            <a:off x="5902357" y="1752601"/>
            <a:ext cx="4533824" cy="3047999"/>
          </a:xfrm>
          <a:prstGeom prst="rect">
            <a:avLst/>
          </a:prstGeom>
        </p:spPr>
      </p:pic>
      <p:pic>
        <p:nvPicPr>
          <p:cNvPr id="9" name="图片 8"/>
          <p:cNvPicPr>
            <a:picLocks noChangeAspect="1"/>
          </p:cNvPicPr>
          <p:nvPr/>
        </p:nvPicPr>
        <p:blipFill>
          <a:blip r:embed="rId4"/>
          <a:stretch>
            <a:fillRect/>
          </a:stretch>
        </p:blipFill>
        <p:spPr>
          <a:xfrm>
            <a:off x="1707286" y="1668911"/>
            <a:ext cx="3802786" cy="3184702"/>
          </a:xfrm>
          <a:prstGeom prst="rect">
            <a:avLst/>
          </a:prstGeom>
        </p:spPr>
      </p:pic>
    </p:spTree>
    <p:extLst>
      <p:ext uri="{BB962C8B-B14F-4D97-AF65-F5344CB8AC3E}">
        <p14:creationId xmlns:p14="http://schemas.microsoft.com/office/powerpoint/2010/main" val="3693700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内容占位符 1"/>
          <p:cNvSpPr txBox="1">
            <a:spLocks/>
          </p:cNvSpPr>
          <p:nvPr/>
        </p:nvSpPr>
        <p:spPr>
          <a:xfrm>
            <a:off x="1621652" y="914400"/>
            <a:ext cx="8970149" cy="1270576"/>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a:endParaRPr lang="en-US" altLang="zh-CN" sz="2400" dirty="0">
              <a:solidFill>
                <a:srgbClr val="C00000"/>
              </a:solidFill>
            </a:endParaRPr>
          </a:p>
        </p:txBody>
      </p:sp>
      <p:sp>
        <p:nvSpPr>
          <p:cNvPr id="4" name="标题 3"/>
          <p:cNvSpPr>
            <a:spLocks noGrp="1"/>
          </p:cNvSpPr>
          <p:nvPr>
            <p:ph type="title"/>
          </p:nvPr>
        </p:nvSpPr>
        <p:spPr/>
        <p:txBody>
          <a:bodyPr>
            <a:noAutofit/>
          </a:bodyPr>
          <a:lstStyle/>
          <a:p>
            <a:r>
              <a:rPr lang="en" altLang="zh-CN" dirty="0">
                <a:effectLst/>
              </a:rPr>
              <a:t>eigenvalue decomposition</a:t>
            </a:r>
          </a:p>
        </p:txBody>
      </p:sp>
      <p:sp>
        <p:nvSpPr>
          <p:cNvPr id="7" name="内容占位符 1">
            <a:extLst>
              <a:ext uri="{FF2B5EF4-FFF2-40B4-BE49-F238E27FC236}">
                <a16:creationId xmlns:a16="http://schemas.microsoft.com/office/drawing/2014/main" id="{AEC77A1A-66BB-CC44-8C43-1D96607A200E}"/>
              </a:ext>
            </a:extLst>
          </p:cNvPr>
          <p:cNvSpPr txBox="1">
            <a:spLocks/>
          </p:cNvSpPr>
          <p:nvPr/>
        </p:nvSpPr>
        <p:spPr>
          <a:xfrm>
            <a:off x="1738740" y="953429"/>
            <a:ext cx="8817749" cy="1182440"/>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a:lnSpc>
                <a:spcPct val="120000"/>
              </a:lnSpc>
            </a:pPr>
            <a:r>
              <a:rPr lang="zh-Hans" altLang="en-US" sz="2800" b="1" dirty="0">
                <a:latin typeface="STXinwei" charset="-122"/>
              </a:rPr>
              <a:t> </a:t>
            </a:r>
            <a:r>
              <a:rPr lang="zh-CN" altLang="en-US" sz="2800" b="1" dirty="0">
                <a:latin typeface="STXinwei" charset="-122"/>
              </a:rPr>
              <a:t>如果一个</a:t>
            </a:r>
            <a:r>
              <a:rPr lang="zh-CN" altLang="en-US" sz="2800" b="1" dirty="0">
                <a:solidFill>
                  <a:srgbClr val="C00000"/>
                </a:solidFill>
                <a:latin typeface="STXinwei" charset="-122"/>
              </a:rPr>
              <a:t>对称矩阵</a:t>
            </a:r>
            <a:r>
              <a:rPr lang="zh-Hans" altLang="en-US" sz="2800" b="1" dirty="0">
                <a:solidFill>
                  <a:srgbClr val="C00000"/>
                </a:solidFill>
                <a:latin typeface="STXinwei" charset="-122"/>
              </a:rPr>
              <a:t> </a:t>
            </a:r>
            <a:r>
              <a:rPr lang="en-US" altLang="zh-Hans" sz="2800" b="1" dirty="0">
                <a:solidFill>
                  <a:srgbClr val="C00000"/>
                </a:solidFill>
                <a:latin typeface="STXinwei" charset="-122"/>
              </a:rPr>
              <a:t>A</a:t>
            </a:r>
            <a:r>
              <a:rPr lang="zh-Hans" altLang="en-US" sz="2800" b="1" dirty="0">
                <a:solidFill>
                  <a:srgbClr val="C00000"/>
                </a:solidFill>
                <a:latin typeface="STXinwei" charset="-122"/>
              </a:rPr>
              <a:t> </a:t>
            </a:r>
            <a:r>
              <a:rPr lang="zh-CN" altLang="en-US" sz="2800" b="1" dirty="0">
                <a:solidFill>
                  <a:srgbClr val="102DFF"/>
                </a:solidFill>
                <a:latin typeface="STXinwei" charset="-122"/>
              </a:rPr>
              <a:t>的特征值不同</a:t>
            </a:r>
            <a:r>
              <a:rPr lang="zh-CN" altLang="en-US" sz="2800" b="1" dirty="0">
                <a:latin typeface="STXinwei" charset="-122"/>
              </a:rPr>
              <a:t>，则相应的</a:t>
            </a:r>
            <a:r>
              <a:rPr lang="zh-CN" altLang="en-US" sz="2800" b="1" dirty="0">
                <a:solidFill>
                  <a:srgbClr val="102DFF"/>
                </a:solidFill>
                <a:latin typeface="STXinwei" charset="-122"/>
              </a:rPr>
              <a:t>特征向量正交</a:t>
            </a:r>
            <a:r>
              <a:rPr lang="zh-CN" altLang="en-US" sz="2800" b="1" dirty="0">
                <a:latin typeface="STXinwei" charset="-122"/>
              </a:rPr>
              <a:t>：</a:t>
            </a:r>
            <a:r>
              <a:rPr lang="zh-Hans" altLang="en-US" sz="2800" b="1" dirty="0">
                <a:latin typeface="STXinwei" charset="-122"/>
              </a:rPr>
              <a:t>                                            </a:t>
            </a:r>
            <a:r>
              <a:rPr lang="en-US" altLang="zh-Hans" sz="2800" b="1" dirty="0">
                <a:latin typeface="STXinwei" charset="-122"/>
              </a:rPr>
              <a:t>,</a:t>
            </a:r>
            <a:r>
              <a:rPr lang="zh-Hans" altLang="en-US" sz="2800" b="1" dirty="0">
                <a:latin typeface="STXinwei" charset="-122"/>
              </a:rPr>
              <a:t> </a:t>
            </a:r>
            <a:r>
              <a:rPr lang="en-US" altLang="zh-Hans" sz="2800" b="1" dirty="0">
                <a:latin typeface="STXinwei" charset="-122"/>
              </a:rPr>
              <a:t>A</a:t>
            </a:r>
            <a:r>
              <a:rPr lang="zh-Hans" altLang="en-US" sz="2800" b="1" dirty="0">
                <a:latin typeface="STXinwei" charset="-122"/>
              </a:rPr>
              <a:t> </a:t>
            </a:r>
            <a:r>
              <a:rPr lang="zh-CN" altLang="en-US" sz="2800" b="1" dirty="0">
                <a:latin typeface="STXinwei" charset="-122"/>
              </a:rPr>
              <a:t>可以分解为：</a:t>
            </a:r>
            <a:endParaRPr lang="en-US" altLang="zh-CN" sz="2800" b="1" dirty="0">
              <a:latin typeface="STXinwei" charset="-122"/>
            </a:endParaRPr>
          </a:p>
        </p:txBody>
      </p:sp>
      <p:pic>
        <p:nvPicPr>
          <p:cNvPr id="2" name="图片 1">
            <a:extLst>
              <a:ext uri="{FF2B5EF4-FFF2-40B4-BE49-F238E27FC236}">
                <a16:creationId xmlns:a16="http://schemas.microsoft.com/office/drawing/2014/main" id="{FAC52BE4-126E-BE4F-BFAF-AD9D77DC5754}"/>
              </a:ext>
            </a:extLst>
          </p:cNvPr>
          <p:cNvPicPr>
            <a:picLocks noChangeAspect="1"/>
          </p:cNvPicPr>
          <p:nvPr/>
        </p:nvPicPr>
        <p:blipFill>
          <a:blip r:embed="rId2"/>
          <a:stretch>
            <a:fillRect/>
          </a:stretch>
        </p:blipFill>
        <p:spPr>
          <a:xfrm>
            <a:off x="4114800" y="1752600"/>
            <a:ext cx="3467100" cy="330200"/>
          </a:xfrm>
          <a:prstGeom prst="rect">
            <a:avLst/>
          </a:prstGeom>
        </p:spPr>
      </p:pic>
      <p:pic>
        <p:nvPicPr>
          <p:cNvPr id="6" name="图片 5">
            <a:extLst>
              <a:ext uri="{FF2B5EF4-FFF2-40B4-BE49-F238E27FC236}">
                <a16:creationId xmlns:a16="http://schemas.microsoft.com/office/drawing/2014/main" id="{85396102-25D5-7645-A3AB-34297BBC8B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9800" y="2174898"/>
            <a:ext cx="4365814" cy="2387326"/>
          </a:xfrm>
          <a:prstGeom prst="rect">
            <a:avLst/>
          </a:prstGeom>
          <a:ln>
            <a:solidFill>
              <a:srgbClr val="C00000"/>
            </a:solidFill>
          </a:ln>
        </p:spPr>
      </p:pic>
      <p:sp>
        <p:nvSpPr>
          <p:cNvPr id="10" name="内容占位符 1">
            <a:extLst>
              <a:ext uri="{FF2B5EF4-FFF2-40B4-BE49-F238E27FC236}">
                <a16:creationId xmlns:a16="http://schemas.microsoft.com/office/drawing/2014/main" id="{4040FD0F-4780-BA40-AB05-4FBE9CAD8201}"/>
              </a:ext>
            </a:extLst>
          </p:cNvPr>
          <p:cNvSpPr txBox="1">
            <a:spLocks/>
          </p:cNvSpPr>
          <p:nvPr/>
        </p:nvSpPr>
        <p:spPr>
          <a:xfrm>
            <a:off x="1738740" y="4601253"/>
            <a:ext cx="8817749" cy="2060526"/>
          </a:xfrm>
          <a:prstGeom prst="rect">
            <a:avLst/>
          </a:prstGeom>
        </p:spPr>
        <p:txBody>
          <a:bodyPr vert="horz" lIns="91440" tIns="45720" rIns="91440" bIns="45720" rtlCol="0">
            <a:normAutofit lnSpcReduction="10000"/>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1">
              <a:lnSpc>
                <a:spcPct val="130000"/>
              </a:lnSpc>
            </a:pPr>
            <a:r>
              <a:rPr lang="zh-CN" altLang="en-US" sz="2400" dirty="0"/>
              <a:t>既然是累加，那么</a:t>
            </a:r>
            <a:r>
              <a:rPr lang="zh-CN" altLang="en-US" sz="2400" dirty="0">
                <a:solidFill>
                  <a:srgbClr val="C00000"/>
                </a:solidFill>
              </a:rPr>
              <a:t>加数就一定有大有小</a:t>
            </a:r>
            <a:r>
              <a:rPr lang="zh-CN" altLang="en-US" sz="2400" dirty="0"/>
              <a:t>，因此可以对每项加数排序。</a:t>
            </a:r>
            <a:endParaRPr lang="en-US" altLang="zh-CN" sz="2400" dirty="0"/>
          </a:p>
          <a:p>
            <a:pPr latinLnBrk="1">
              <a:lnSpc>
                <a:spcPct val="130000"/>
              </a:lnSpc>
            </a:pPr>
            <a:r>
              <a:rPr lang="zh-CN" altLang="en-US" sz="2400" dirty="0"/>
              <a:t>我们思考一下，</a:t>
            </a:r>
            <a:r>
              <a:rPr lang="zh-CN" altLang="en-US" sz="2400" dirty="0">
                <a:solidFill>
                  <a:srgbClr val="C00000"/>
                </a:solidFill>
              </a:rPr>
              <a:t>如果有一加数相比于其他加数非常小，我们能不能将这个加数省去，这样对最后的结果影响不是很大</a:t>
            </a:r>
            <a:r>
              <a:rPr lang="en-US" altLang="zh-CN" sz="2400" dirty="0"/>
              <a:t>?</a:t>
            </a:r>
            <a:r>
              <a:rPr lang="zh-Hans" altLang="en-US" sz="2400" dirty="0"/>
              <a:t> </a:t>
            </a:r>
            <a:r>
              <a:rPr lang="en-US" altLang="zh-Hans" sz="2400" b="1" dirty="0">
                <a:solidFill>
                  <a:srgbClr val="102DFF"/>
                </a:solidFill>
              </a:rPr>
              <a:t>PCA!</a:t>
            </a:r>
            <a:endParaRPr lang="zh-CN" altLang="en-US" sz="2400" b="1" dirty="0">
              <a:solidFill>
                <a:srgbClr val="102DFF"/>
              </a:solidFill>
            </a:endParaRPr>
          </a:p>
        </p:txBody>
      </p:sp>
      <p:sp>
        <p:nvSpPr>
          <p:cNvPr id="8" name="矩形 7">
            <a:extLst>
              <a:ext uri="{FF2B5EF4-FFF2-40B4-BE49-F238E27FC236}">
                <a16:creationId xmlns:a16="http://schemas.microsoft.com/office/drawing/2014/main" id="{5341901E-D42E-5346-8786-D9CFD4421D9A}"/>
              </a:ext>
            </a:extLst>
          </p:cNvPr>
          <p:cNvSpPr/>
          <p:nvPr/>
        </p:nvSpPr>
        <p:spPr>
          <a:xfrm>
            <a:off x="7210023" y="3124200"/>
            <a:ext cx="3352800" cy="1292662"/>
          </a:xfrm>
          <a:prstGeom prst="rect">
            <a:avLst/>
          </a:prstGeom>
          <a:ln>
            <a:solidFill>
              <a:srgbClr val="C00000"/>
            </a:solidFill>
          </a:ln>
        </p:spPr>
        <p:txBody>
          <a:bodyPr wrap="square">
            <a:spAutoFit/>
          </a:bodyPr>
          <a:lstStyle/>
          <a:p>
            <a:pPr latinLnBrk="1">
              <a:lnSpc>
                <a:spcPct val="130000"/>
              </a:lnSpc>
            </a:pPr>
            <a:r>
              <a:rPr lang="zh-CN" altLang="en-US" sz="2000" dirty="0"/>
              <a:t>一个矩阵经过特征值分解，最后可以变成一个特征值和特征向量相乘后累加的情况。</a:t>
            </a:r>
            <a:endParaRPr lang="en-US" altLang="zh-CN" sz="2000" dirty="0"/>
          </a:p>
        </p:txBody>
      </p:sp>
      <p:cxnSp>
        <p:nvCxnSpPr>
          <p:cNvPr id="12" name="直线箭头连接符 11">
            <a:extLst>
              <a:ext uri="{FF2B5EF4-FFF2-40B4-BE49-F238E27FC236}">
                <a16:creationId xmlns:a16="http://schemas.microsoft.com/office/drawing/2014/main" id="{406C1FC2-6C9C-0B4F-B721-6AB40326EE08}"/>
              </a:ext>
            </a:extLst>
          </p:cNvPr>
          <p:cNvCxnSpPr>
            <a:cxnSpLocks/>
            <a:stCxn id="8" idx="1"/>
          </p:cNvCxnSpPr>
          <p:nvPr/>
        </p:nvCxnSpPr>
        <p:spPr>
          <a:xfrm flipH="1">
            <a:off x="4114801" y="3770531"/>
            <a:ext cx="3095222" cy="4632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18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内容占位符 1"/>
          <p:cNvSpPr txBox="1">
            <a:spLocks/>
          </p:cNvSpPr>
          <p:nvPr/>
        </p:nvSpPr>
        <p:spPr>
          <a:xfrm>
            <a:off x="1621652" y="914400"/>
            <a:ext cx="8970149" cy="4876800"/>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a:r>
              <a:rPr lang="en-US" altLang="zh-CN" sz="2400" dirty="0"/>
              <a:t>SVD</a:t>
            </a:r>
            <a:r>
              <a:rPr lang="zh-CN" altLang="en-US" sz="2400" dirty="0"/>
              <a:t> 是一种重要的矩阵分解方法，可以看做</a:t>
            </a:r>
            <a:r>
              <a:rPr lang="zh-CN" altLang="en-US" sz="2400" dirty="0">
                <a:solidFill>
                  <a:srgbClr val="FF0000"/>
                </a:solidFill>
              </a:rPr>
              <a:t>对称方阵在任意矩阵上的推广</a:t>
            </a:r>
            <a:r>
              <a:rPr lang="zh-CN" altLang="en-US" sz="2400" dirty="0"/>
              <a:t>。</a:t>
            </a:r>
            <a:endParaRPr lang="en-US" altLang="zh-CN" sz="2400" b="1" dirty="0">
              <a:solidFill>
                <a:srgbClr val="102DFF"/>
              </a:solidFill>
              <a:latin typeface="STXinwei" charset="-122"/>
            </a:endParaRPr>
          </a:p>
          <a:p>
            <a:pPr marL="360000"/>
            <a:r>
              <a:rPr lang="zh-CN" altLang="en-US" sz="2400" dirty="0">
                <a:latin typeface="华文新魏" charset="-122"/>
              </a:rPr>
              <a:t>假设 </a:t>
            </a:r>
            <a:r>
              <a:rPr lang="en-US" altLang="zh-CN" sz="2400" dirty="0">
                <a:solidFill>
                  <a:srgbClr val="FF0000"/>
                </a:solidFill>
                <a:latin typeface="Times New Roman" charset="0"/>
              </a:rPr>
              <a:t>A</a:t>
            </a:r>
            <a:r>
              <a:rPr lang="zh-CN" altLang="en-US" sz="2400" dirty="0">
                <a:latin typeface="Times New Roman" charset="0"/>
              </a:rPr>
              <a:t> </a:t>
            </a:r>
            <a:r>
              <a:rPr lang="zh-CN" altLang="en-US" sz="2400" dirty="0">
                <a:latin typeface="华文新魏" charset="-122"/>
              </a:rPr>
              <a:t>是一个 </a:t>
            </a:r>
            <a:r>
              <a:rPr lang="en-US" altLang="zh-CN" sz="2400" dirty="0" err="1">
                <a:latin typeface="Times New Roman" charset="0"/>
              </a:rPr>
              <a:t>m</a:t>
            </a:r>
            <a:r>
              <a:rPr lang="en-US" altLang="zh-CN" sz="2400" dirty="0" err="1">
                <a:latin typeface="华文新魏" charset="-122"/>
              </a:rPr>
              <a:t>×</a:t>
            </a:r>
            <a:r>
              <a:rPr lang="en-US" altLang="zh-CN" sz="2400" dirty="0" err="1">
                <a:latin typeface="Times New Roman" charset="0"/>
              </a:rPr>
              <a:t>n</a:t>
            </a:r>
            <a:r>
              <a:rPr lang="zh-CN" altLang="en-US" sz="2400" dirty="0">
                <a:latin typeface="Times New Roman" charset="0"/>
              </a:rPr>
              <a:t> </a:t>
            </a:r>
            <a:r>
              <a:rPr lang="zh-CN" altLang="en-US" sz="2400" dirty="0">
                <a:latin typeface="华文新魏" charset="-122"/>
              </a:rPr>
              <a:t>阶实矩阵，则存在一个分解使得 </a:t>
            </a:r>
            <a:endParaRPr lang="en-US" altLang="zh-CN" sz="2400" dirty="0">
              <a:latin typeface="华文新魏" charset="-122"/>
            </a:endParaRPr>
          </a:p>
          <a:p>
            <a:pPr marL="360000"/>
            <a:endParaRPr lang="en-US" altLang="zh-CN" sz="2400" dirty="0">
              <a:latin typeface="华文新魏" charset="-122"/>
            </a:endParaRPr>
          </a:p>
          <a:p>
            <a:pPr marL="360000"/>
            <a:endParaRPr lang="en-US" altLang="zh-CN" sz="2400" dirty="0">
              <a:latin typeface="华文新魏" charset="-122"/>
            </a:endParaRPr>
          </a:p>
          <a:p>
            <a:pPr marL="360000"/>
            <a:r>
              <a:rPr lang="zh-CN" altLang="en-US" sz="2400" dirty="0">
                <a:latin typeface="华文新魏" charset="-122"/>
              </a:rPr>
              <a:t>其中，</a:t>
            </a:r>
            <a:r>
              <a:rPr lang="en-US" altLang="zh-CN" sz="2400" dirty="0">
                <a:latin typeface="Times New Roman" charset="0"/>
                <a:ea typeface="Times New Roman" charset="0"/>
                <a:cs typeface="Times New Roman" charset="0"/>
              </a:rPr>
              <a:t>U</a:t>
            </a:r>
            <a:r>
              <a:rPr lang="zh-CN" altLang="en-US" sz="2400" dirty="0">
                <a:latin typeface="Times New Roman" charset="0"/>
                <a:ea typeface="Times New Roman" charset="0"/>
                <a:cs typeface="Times New Roman" charset="0"/>
              </a:rPr>
              <a:t> 是满足 </a:t>
            </a:r>
            <a:r>
              <a:rPr lang="en-US" altLang="zh-CN" sz="2400" dirty="0">
                <a:solidFill>
                  <a:srgbClr val="FF0000"/>
                </a:solidFill>
                <a:latin typeface="Times New Roman" charset="0"/>
                <a:ea typeface="Times New Roman" charset="0"/>
                <a:cs typeface="Times New Roman" charset="0"/>
              </a:rPr>
              <a:t>U</a:t>
            </a:r>
            <a:r>
              <a:rPr lang="en-US" altLang="zh-CN" sz="2400" baseline="30000" dirty="0">
                <a:solidFill>
                  <a:srgbClr val="FF0000"/>
                </a:solidFill>
                <a:latin typeface="Times New Roman" charset="0"/>
                <a:ea typeface="Times New Roman" charset="0"/>
                <a:cs typeface="Times New Roman" charset="0"/>
              </a:rPr>
              <a:t>T</a:t>
            </a:r>
            <a:r>
              <a:rPr lang="en-US" altLang="zh-CN" sz="2400" dirty="0">
                <a:solidFill>
                  <a:srgbClr val="FF0000"/>
                </a:solidFill>
                <a:latin typeface="Times New Roman" charset="0"/>
                <a:ea typeface="Times New Roman" charset="0"/>
                <a:cs typeface="Times New Roman" charset="0"/>
              </a:rPr>
              <a:t>U</a:t>
            </a:r>
            <a:r>
              <a:rPr lang="zh-CN" altLang="en-US" sz="2400" dirty="0">
                <a:solidFill>
                  <a:srgbClr val="FF0000"/>
                </a:solidFill>
                <a:latin typeface="Times New Roman" charset="0"/>
                <a:ea typeface="Times New Roman" charset="0"/>
                <a:cs typeface="Times New Roman" charset="0"/>
              </a:rPr>
              <a:t> </a:t>
            </a:r>
            <a:r>
              <a:rPr lang="en-US" altLang="zh-CN" sz="2400" dirty="0">
                <a:solidFill>
                  <a:srgbClr val="FF0000"/>
                </a:solidFill>
                <a:latin typeface="Times New Roman" charset="0"/>
                <a:ea typeface="Times New Roman" charset="0"/>
                <a:cs typeface="Times New Roman" charset="0"/>
              </a:rPr>
              <a:t>=</a:t>
            </a:r>
            <a:r>
              <a:rPr lang="zh-CN" altLang="en-US" sz="2400" dirty="0">
                <a:solidFill>
                  <a:srgbClr val="FF0000"/>
                </a:solidFill>
                <a:latin typeface="Times New Roman" charset="0"/>
                <a:ea typeface="Times New Roman" charset="0"/>
                <a:cs typeface="Times New Roman" charset="0"/>
              </a:rPr>
              <a:t> </a:t>
            </a:r>
            <a:r>
              <a:rPr lang="en-US" altLang="zh-CN" sz="2400" dirty="0">
                <a:solidFill>
                  <a:srgbClr val="FF0000"/>
                </a:solidFill>
                <a:latin typeface="Times New Roman" charset="0"/>
                <a:ea typeface="Times New Roman" charset="0"/>
                <a:cs typeface="Times New Roman" charset="0"/>
              </a:rPr>
              <a:t>I</a:t>
            </a:r>
            <a:r>
              <a:rPr lang="zh-CN" altLang="en-US" sz="2400" dirty="0">
                <a:solidFill>
                  <a:srgbClr val="FF0000"/>
                </a:solidFill>
                <a:latin typeface="Times New Roman" charset="0"/>
                <a:ea typeface="Times New Roman" charset="0"/>
                <a:cs typeface="Times New Roman" charset="0"/>
              </a:rPr>
              <a:t> </a:t>
            </a:r>
            <a:r>
              <a:rPr lang="zh-CN" altLang="en-US" sz="2400" dirty="0">
                <a:latin typeface="Times New Roman" charset="0"/>
                <a:ea typeface="Times New Roman" charset="0"/>
                <a:cs typeface="Times New Roman" charset="0"/>
              </a:rPr>
              <a:t>的 </a:t>
            </a:r>
            <a:r>
              <a:rPr lang="en-US" altLang="zh-CN" sz="2400" dirty="0">
                <a:latin typeface="Times New Roman" charset="0"/>
                <a:ea typeface="Times New Roman" charset="0"/>
                <a:cs typeface="Times New Roman" charset="0"/>
              </a:rPr>
              <a:t>m</a:t>
            </a:r>
            <a:r>
              <a:rPr lang="zh-CN" altLang="en-US" sz="2400" dirty="0">
                <a:latin typeface="Times New Roman" charset="0"/>
                <a:ea typeface="Times New Roman" charset="0"/>
                <a:cs typeface="Times New Roman" charset="0"/>
              </a:rPr>
              <a:t> 阶</a:t>
            </a:r>
            <a:r>
              <a:rPr lang="zh-CN" altLang="en-US" sz="2400" dirty="0">
                <a:solidFill>
                  <a:srgbClr val="FF0000"/>
                </a:solidFill>
                <a:latin typeface="Times New Roman" charset="0"/>
                <a:ea typeface="Times New Roman" charset="0"/>
                <a:cs typeface="Times New Roman" charset="0"/>
              </a:rPr>
              <a:t>酉矩阵</a:t>
            </a:r>
            <a:r>
              <a:rPr lang="zh-Hans" altLang="en-US" sz="2400" dirty="0">
                <a:solidFill>
                  <a:srgbClr val="FF0000"/>
                </a:solidFill>
                <a:latin typeface="Times New Roman" charset="0"/>
                <a:ea typeface="Times New Roman" charset="0"/>
                <a:cs typeface="Times New Roman" charset="0"/>
              </a:rPr>
              <a:t> </a:t>
            </a:r>
            <a:r>
              <a:rPr lang="en-US" altLang="zh-CN" sz="2400" dirty="0">
                <a:solidFill>
                  <a:srgbClr val="FF0000"/>
                </a:solidFill>
                <a:latin typeface="Times New Roman" charset="0"/>
                <a:ea typeface="Times New Roman" charset="0"/>
                <a:cs typeface="Times New Roman" charset="0"/>
              </a:rPr>
              <a:t>(</a:t>
            </a:r>
            <a:r>
              <a:rPr lang="zh-CN" altLang="en-US" sz="2400" dirty="0">
                <a:solidFill>
                  <a:srgbClr val="FF0000"/>
                </a:solidFill>
                <a:latin typeface="Times New Roman" charset="0"/>
                <a:ea typeface="Times New Roman" charset="0"/>
                <a:cs typeface="Times New Roman" charset="0"/>
              </a:rPr>
              <a:t>幺正矩阵</a:t>
            </a:r>
            <a:r>
              <a:rPr lang="en-US" altLang="zh-CN" sz="2400" dirty="0">
                <a:solidFill>
                  <a:srgbClr val="FF0000"/>
                </a:solidFill>
                <a:latin typeface="Times New Roman" charset="0"/>
                <a:ea typeface="Times New Roman" charset="0"/>
                <a:cs typeface="Times New Roman" charset="0"/>
              </a:rPr>
              <a:t>)</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V</a:t>
            </a:r>
            <a:r>
              <a:rPr lang="zh-CN" altLang="en-US" sz="2400" dirty="0">
                <a:latin typeface="Times New Roman" charset="0"/>
                <a:ea typeface="Times New Roman" charset="0"/>
                <a:cs typeface="Times New Roman" charset="0"/>
              </a:rPr>
              <a:t> 是满足 </a:t>
            </a:r>
            <a:r>
              <a:rPr lang="en-US" altLang="zh-CN" sz="2400" dirty="0">
                <a:solidFill>
                  <a:srgbClr val="FF0000"/>
                </a:solidFill>
                <a:latin typeface="Times New Roman" charset="0"/>
                <a:ea typeface="Times New Roman" charset="0"/>
                <a:cs typeface="Times New Roman" charset="0"/>
              </a:rPr>
              <a:t>V</a:t>
            </a:r>
            <a:r>
              <a:rPr lang="en-US" altLang="zh-CN" sz="2400" baseline="30000" dirty="0">
                <a:solidFill>
                  <a:srgbClr val="FF0000"/>
                </a:solidFill>
                <a:latin typeface="Times New Roman" charset="0"/>
                <a:ea typeface="Times New Roman" charset="0"/>
                <a:cs typeface="Times New Roman" charset="0"/>
              </a:rPr>
              <a:t>T</a:t>
            </a:r>
            <a:r>
              <a:rPr lang="en-US" altLang="zh-CN" sz="2400" dirty="0">
                <a:solidFill>
                  <a:srgbClr val="FF0000"/>
                </a:solidFill>
                <a:latin typeface="Times New Roman" charset="0"/>
                <a:ea typeface="Times New Roman" charset="0"/>
                <a:cs typeface="Times New Roman" charset="0"/>
              </a:rPr>
              <a:t>V</a:t>
            </a:r>
            <a:r>
              <a:rPr lang="zh-CN" altLang="en-US" sz="2400" dirty="0">
                <a:solidFill>
                  <a:srgbClr val="FF0000"/>
                </a:solidFill>
                <a:latin typeface="Times New Roman" charset="0"/>
                <a:ea typeface="Times New Roman" charset="0"/>
                <a:cs typeface="Times New Roman" charset="0"/>
              </a:rPr>
              <a:t> </a:t>
            </a:r>
            <a:r>
              <a:rPr lang="en-US" altLang="zh-CN" sz="2400" dirty="0">
                <a:solidFill>
                  <a:srgbClr val="FF0000"/>
                </a:solidFill>
                <a:latin typeface="Times New Roman" charset="0"/>
                <a:ea typeface="Times New Roman" charset="0"/>
                <a:cs typeface="Times New Roman" charset="0"/>
              </a:rPr>
              <a:t>=</a:t>
            </a:r>
            <a:r>
              <a:rPr lang="zh-CN" altLang="en-US" sz="2400" dirty="0">
                <a:solidFill>
                  <a:srgbClr val="FF0000"/>
                </a:solidFill>
                <a:latin typeface="Times New Roman" charset="0"/>
                <a:ea typeface="Times New Roman" charset="0"/>
                <a:cs typeface="Times New Roman" charset="0"/>
              </a:rPr>
              <a:t> </a:t>
            </a:r>
            <a:r>
              <a:rPr lang="en-US" altLang="zh-CN" sz="2400" dirty="0">
                <a:solidFill>
                  <a:srgbClr val="FF0000"/>
                </a:solidFill>
                <a:latin typeface="Times New Roman" charset="0"/>
                <a:ea typeface="Times New Roman" charset="0"/>
                <a:cs typeface="Times New Roman" charset="0"/>
              </a:rPr>
              <a:t>I</a:t>
            </a:r>
            <a:r>
              <a:rPr lang="zh-CN" altLang="en-US" sz="2400" dirty="0">
                <a:solidFill>
                  <a:srgbClr val="FF0000"/>
                </a:solidFill>
                <a:latin typeface="Times New Roman" charset="0"/>
                <a:ea typeface="Times New Roman" charset="0"/>
                <a:cs typeface="Times New Roman" charset="0"/>
              </a:rPr>
              <a:t> </a:t>
            </a:r>
            <a:r>
              <a:rPr lang="zh-CN" altLang="en-US" sz="2400" dirty="0">
                <a:latin typeface="Times New Roman" charset="0"/>
                <a:ea typeface="Times New Roman" charset="0"/>
                <a:cs typeface="Times New Roman" charset="0"/>
              </a:rPr>
              <a:t>的 </a:t>
            </a:r>
            <a:r>
              <a:rPr lang="en-US" altLang="zh-CN" sz="2400" dirty="0">
                <a:latin typeface="Times New Roman" charset="0"/>
                <a:ea typeface="Times New Roman" charset="0"/>
                <a:cs typeface="Times New Roman" charset="0"/>
              </a:rPr>
              <a:t>n</a:t>
            </a:r>
            <a:r>
              <a:rPr lang="zh-CN" altLang="en-US" sz="2400" dirty="0">
                <a:latin typeface="Times New Roman" charset="0"/>
                <a:ea typeface="Times New Roman" charset="0"/>
                <a:cs typeface="Times New Roman" charset="0"/>
              </a:rPr>
              <a:t> 阶</a:t>
            </a:r>
            <a:r>
              <a:rPr lang="zh-CN" altLang="en-US" sz="2400" dirty="0">
                <a:solidFill>
                  <a:srgbClr val="FF0000"/>
                </a:solidFill>
                <a:latin typeface="Times New Roman" charset="0"/>
                <a:ea typeface="Times New Roman" charset="0"/>
                <a:cs typeface="Times New Roman" charset="0"/>
              </a:rPr>
              <a:t>酉矩阵</a:t>
            </a:r>
            <a:r>
              <a:rPr lang="zh-CN" altLang="en-US" sz="2400" dirty="0">
                <a:latin typeface="Times New Roman" charset="0"/>
                <a:ea typeface="Times New Roman" charset="0"/>
                <a:cs typeface="Times New Roman" charset="0"/>
              </a:rPr>
              <a:t>， </a:t>
            </a:r>
            <a:r>
              <a:rPr lang="en-US" altLang="zh-CN" sz="2400" dirty="0">
                <a:latin typeface="Symbol" charset="2"/>
                <a:ea typeface="Symbol" charset="2"/>
                <a:cs typeface="Symbol" charset="2"/>
              </a:rPr>
              <a:t>S</a:t>
            </a:r>
            <a:r>
              <a:rPr lang="zh-CN" altLang="en-US" sz="2400" dirty="0">
                <a:latin typeface="Symbol" charset="2"/>
                <a:ea typeface="Symbol" charset="2"/>
                <a:cs typeface="Symbol" charset="2"/>
              </a:rPr>
              <a:t> </a:t>
            </a:r>
            <a:r>
              <a:rPr lang="zh-CN" altLang="en-US" sz="2400" dirty="0">
                <a:latin typeface="Times New Roman" charset="0"/>
                <a:ea typeface="Times New Roman" charset="0"/>
                <a:cs typeface="Times New Roman" charset="0"/>
              </a:rPr>
              <a:t>是 </a:t>
            </a:r>
            <a:r>
              <a:rPr lang="en-US" altLang="zh-CN" sz="2400" dirty="0" err="1">
                <a:solidFill>
                  <a:srgbClr val="FF0000"/>
                </a:solidFill>
                <a:latin typeface="Times New Roman" charset="0"/>
                <a:ea typeface="Times New Roman" charset="0"/>
                <a:cs typeface="Times New Roman" charset="0"/>
              </a:rPr>
              <a:t>m</a:t>
            </a:r>
            <a:r>
              <a:rPr lang="en-US" altLang="zh-CN" sz="2400" dirty="0" err="1">
                <a:solidFill>
                  <a:srgbClr val="FF0000"/>
                </a:solidFill>
                <a:latin typeface="华文新魏" charset="-122"/>
              </a:rPr>
              <a:t>×</a:t>
            </a:r>
            <a:r>
              <a:rPr lang="en-US" altLang="zh-CN" sz="2400" dirty="0" err="1">
                <a:solidFill>
                  <a:srgbClr val="FF0000"/>
                </a:solidFill>
                <a:latin typeface="Times New Roman" charset="0"/>
                <a:ea typeface="Times New Roman" charset="0"/>
                <a:cs typeface="Times New Roman" charset="0"/>
              </a:rPr>
              <a:t>n</a:t>
            </a:r>
            <a:r>
              <a:rPr lang="zh-CN" altLang="en-US" sz="2400" dirty="0">
                <a:latin typeface="Times New Roman" charset="0"/>
                <a:ea typeface="Times New Roman" charset="0"/>
                <a:cs typeface="Times New Roman" charset="0"/>
              </a:rPr>
              <a:t> 的矩阵，其中 </a:t>
            </a:r>
            <a:r>
              <a:rPr lang="en-US" altLang="zh-CN" sz="2400" dirty="0" err="1">
                <a:solidFill>
                  <a:srgbClr val="FF0000"/>
                </a:solidFill>
                <a:latin typeface="Symbol" charset="2"/>
                <a:ea typeface="Symbol" charset="2"/>
                <a:cs typeface="Symbol" charset="2"/>
              </a:rPr>
              <a:t>S</a:t>
            </a:r>
            <a:r>
              <a:rPr lang="en-US" altLang="zh-CN" sz="2400" baseline="-25000" dirty="0" err="1">
                <a:solidFill>
                  <a:srgbClr val="FF0000"/>
                </a:solidFill>
                <a:latin typeface="Times New Roman" charset="0"/>
                <a:ea typeface="Times New Roman" charset="0"/>
                <a:cs typeface="Times New Roman" charset="0"/>
              </a:rPr>
              <a:t>ii</a:t>
            </a:r>
            <a:r>
              <a:rPr lang="zh-CN" altLang="en-US" sz="2400" dirty="0">
                <a:solidFill>
                  <a:srgbClr val="FF0000"/>
                </a:solidFill>
                <a:latin typeface="Times New Roman" charset="0"/>
                <a:ea typeface="Times New Roman" charset="0"/>
                <a:cs typeface="Times New Roman" charset="0"/>
              </a:rPr>
              <a:t> </a:t>
            </a:r>
            <a:r>
              <a:rPr lang="en-US" altLang="zh-CN" sz="2400" dirty="0">
                <a:solidFill>
                  <a:srgbClr val="FF0000"/>
                </a:solidFill>
                <a:latin typeface="Times New Roman" charset="0"/>
                <a:ea typeface="Times New Roman" charset="0"/>
                <a:cs typeface="Times New Roman" charset="0"/>
              </a:rPr>
              <a:t>=</a:t>
            </a:r>
            <a:r>
              <a:rPr lang="zh-CN" altLang="en-US" sz="2400" dirty="0">
                <a:solidFill>
                  <a:srgbClr val="FF0000"/>
                </a:solidFill>
                <a:latin typeface="Times New Roman" charset="0"/>
                <a:ea typeface="Times New Roman" charset="0"/>
                <a:cs typeface="Times New Roman" charset="0"/>
              </a:rPr>
              <a:t> </a:t>
            </a:r>
            <a:r>
              <a:rPr lang="en-US" altLang="zh-CN" sz="2400" dirty="0" err="1">
                <a:solidFill>
                  <a:srgbClr val="FF0000"/>
                </a:solidFill>
                <a:latin typeface="Symbol" charset="2"/>
                <a:ea typeface="Symbol" charset="2"/>
                <a:cs typeface="Symbol" charset="2"/>
              </a:rPr>
              <a:t>s</a:t>
            </a:r>
            <a:r>
              <a:rPr lang="en-US" altLang="zh-CN" sz="2400" baseline="-25000" dirty="0" err="1">
                <a:solidFill>
                  <a:srgbClr val="FF0000"/>
                </a:solidFill>
                <a:latin typeface="Times New Roman" charset="0"/>
                <a:ea typeface="Times New Roman" charset="0"/>
                <a:cs typeface="Times New Roman" charset="0"/>
              </a:rPr>
              <a:t>i</a:t>
            </a:r>
            <a:r>
              <a:rPr lang="zh-Hans" altLang="en-US" sz="2400" dirty="0">
                <a:solidFill>
                  <a:srgbClr val="FF0000"/>
                </a:solidFill>
                <a:latin typeface="Times New Roman" charset="0"/>
                <a:ea typeface="Times New Roman" charset="0"/>
                <a:cs typeface="Times New Roman" charset="0"/>
              </a:rPr>
              <a:t> </a:t>
            </a:r>
            <a:r>
              <a:rPr lang="en-US" altLang="zh-Hans" sz="2400" dirty="0">
                <a:solidFill>
                  <a:srgbClr val="102DFF"/>
                </a:solidFill>
                <a:latin typeface="Times New Roman" charset="0"/>
                <a:ea typeface="Times New Roman" charset="0"/>
                <a:cs typeface="Times New Roman" charset="0"/>
              </a:rPr>
              <a:t>(</a:t>
            </a:r>
            <a:r>
              <a:rPr lang="zh-CN" altLang="en-US" sz="2400" dirty="0">
                <a:solidFill>
                  <a:srgbClr val="102DFF"/>
                </a:solidFill>
                <a:latin typeface="Times New Roman" charset="0"/>
                <a:ea typeface="Times New Roman" charset="0"/>
                <a:cs typeface="Times New Roman" charset="0"/>
              </a:rPr>
              <a:t>奇异值</a:t>
            </a:r>
            <a:r>
              <a:rPr lang="en-US" altLang="zh-Hans" sz="2400" dirty="0">
                <a:solidFill>
                  <a:srgbClr val="102DFF"/>
                </a:solidFill>
                <a:latin typeface="Times New Roman" charset="0"/>
                <a:ea typeface="Times New Roman" charset="0"/>
                <a:cs typeface="Times New Roman" charset="0"/>
              </a:rPr>
              <a:t>)</a:t>
            </a:r>
            <a:r>
              <a:rPr lang="zh-CN" altLang="en-US" sz="2400" dirty="0">
                <a:latin typeface="Times New Roman" charset="0"/>
                <a:ea typeface="Times New Roman" charset="0"/>
                <a:cs typeface="Times New Roman" charset="0"/>
              </a:rPr>
              <a:t>，且其它元素为</a:t>
            </a:r>
            <a:r>
              <a:rPr lang="en-US" altLang="zh-CN" sz="2400" dirty="0">
                <a:latin typeface="Times New Roman" charset="0"/>
                <a:ea typeface="Times New Roman" charset="0"/>
                <a:cs typeface="Times New Roman" charset="0"/>
              </a:rPr>
              <a:t>0</a:t>
            </a:r>
            <a:r>
              <a:rPr lang="zh-CN" altLang="en-US" sz="2400" dirty="0">
                <a:latin typeface="Times New Roman" charset="0"/>
                <a:ea typeface="Times New Roman" charset="0"/>
                <a:cs typeface="Times New Roman" charset="0"/>
              </a:rPr>
              <a:t>， 为非负实数且满足 </a:t>
            </a:r>
            <a:r>
              <a:rPr lang="en-US" altLang="zh-CN" sz="2400" dirty="0">
                <a:solidFill>
                  <a:srgbClr val="102DFF"/>
                </a:solidFill>
                <a:latin typeface="Symbol" charset="2"/>
                <a:ea typeface="Symbol" charset="2"/>
                <a:cs typeface="Symbol" charset="2"/>
              </a:rPr>
              <a:t>s</a:t>
            </a:r>
            <a:r>
              <a:rPr lang="en-US" altLang="zh-CN" sz="2400" baseline="-25000" dirty="0">
                <a:solidFill>
                  <a:srgbClr val="102DFF"/>
                </a:solidFill>
                <a:latin typeface="Times New Roman" charset="0"/>
                <a:ea typeface="Times New Roman" charset="0"/>
                <a:cs typeface="Times New Roman" charset="0"/>
              </a:rPr>
              <a:t>1</a:t>
            </a:r>
            <a:r>
              <a:rPr lang="zh-CN" altLang="en-US" sz="2400" dirty="0">
                <a:solidFill>
                  <a:srgbClr val="102DFF"/>
                </a:solidFill>
                <a:latin typeface="Times New Roman" charset="0"/>
                <a:ea typeface="Times New Roman" charset="0"/>
                <a:cs typeface="Times New Roman" charset="0"/>
              </a:rPr>
              <a:t> </a:t>
            </a:r>
            <a:r>
              <a:rPr lang="en-US" altLang="zh-CN" sz="2400" dirty="0">
                <a:solidFill>
                  <a:srgbClr val="102DFF"/>
                </a:solidFill>
                <a:latin typeface="Times New Roman" charset="0"/>
                <a:ea typeface="Times New Roman" charset="0"/>
                <a:cs typeface="Times New Roman" charset="0"/>
              </a:rPr>
              <a:t>&gt;=</a:t>
            </a:r>
            <a:r>
              <a:rPr lang="zh-CN" altLang="en-US" sz="2400" dirty="0">
                <a:solidFill>
                  <a:srgbClr val="102DFF"/>
                </a:solidFill>
                <a:latin typeface="Times New Roman" charset="0"/>
                <a:ea typeface="Times New Roman" charset="0"/>
                <a:cs typeface="Times New Roman" charset="0"/>
              </a:rPr>
              <a:t> </a:t>
            </a:r>
            <a:r>
              <a:rPr lang="en-US" altLang="zh-CN" sz="2400" dirty="0">
                <a:solidFill>
                  <a:srgbClr val="102DFF"/>
                </a:solidFill>
                <a:latin typeface="Symbol" charset="2"/>
                <a:ea typeface="Symbol" charset="2"/>
                <a:cs typeface="Symbol" charset="2"/>
              </a:rPr>
              <a:t>s</a:t>
            </a:r>
            <a:r>
              <a:rPr lang="en-US" altLang="zh-CN" sz="2400" baseline="-25000" dirty="0">
                <a:solidFill>
                  <a:srgbClr val="102DFF"/>
                </a:solidFill>
                <a:latin typeface="Times New Roman" charset="0"/>
                <a:ea typeface="Times New Roman" charset="0"/>
                <a:cs typeface="Times New Roman" charset="0"/>
              </a:rPr>
              <a:t>2</a:t>
            </a:r>
            <a:r>
              <a:rPr lang="zh-CN" altLang="en-US" sz="2400" baseline="-25000" dirty="0">
                <a:solidFill>
                  <a:srgbClr val="102DFF"/>
                </a:solidFill>
                <a:latin typeface="Times New Roman" charset="0"/>
                <a:ea typeface="Times New Roman" charset="0"/>
                <a:cs typeface="Times New Roman" charset="0"/>
              </a:rPr>
              <a:t> </a:t>
            </a:r>
            <a:r>
              <a:rPr lang="en-US" altLang="zh-CN" sz="2400" dirty="0">
                <a:solidFill>
                  <a:srgbClr val="102DFF"/>
                </a:solidFill>
                <a:latin typeface="Times New Roman" charset="0"/>
                <a:ea typeface="Times New Roman" charset="0"/>
                <a:cs typeface="Times New Roman" charset="0"/>
              </a:rPr>
              <a:t>&gt;=</a:t>
            </a:r>
            <a:r>
              <a:rPr lang="en-US" altLang="zh-CN" sz="2400" dirty="0">
                <a:solidFill>
                  <a:srgbClr val="102DFF"/>
                </a:solidFill>
                <a:latin typeface="Symbol" charset="2"/>
                <a:ea typeface="Symbol" charset="2"/>
                <a:cs typeface="Symbol" charset="2"/>
              </a:rPr>
              <a:t> s</a:t>
            </a:r>
            <a:r>
              <a:rPr lang="en-US" altLang="zh-CN" sz="2400" baseline="-25000" dirty="0">
                <a:solidFill>
                  <a:srgbClr val="102DFF"/>
                </a:solidFill>
                <a:latin typeface="Times New Roman" charset="0"/>
                <a:ea typeface="Times New Roman" charset="0"/>
                <a:cs typeface="Times New Roman" charset="0"/>
              </a:rPr>
              <a:t>3</a:t>
            </a:r>
            <a:r>
              <a:rPr lang="mr-IN" altLang="zh-CN" sz="2400" dirty="0">
                <a:solidFill>
                  <a:srgbClr val="102DFF"/>
                </a:solidFill>
                <a:latin typeface="Times New Roman" charset="0"/>
                <a:ea typeface="Times New Roman" charset="0"/>
                <a:cs typeface="Times New Roman" charset="0"/>
              </a:rPr>
              <a:t>…</a:t>
            </a:r>
            <a:r>
              <a:rPr lang="en-US" altLang="zh-CN" sz="2400" dirty="0">
                <a:solidFill>
                  <a:srgbClr val="102DFF"/>
                </a:solidFill>
                <a:latin typeface="Times New Roman" charset="0"/>
                <a:ea typeface="Times New Roman" charset="0"/>
                <a:cs typeface="Times New Roman" charset="0"/>
              </a:rPr>
              <a:t>&gt;=0</a:t>
            </a:r>
            <a:r>
              <a:rPr lang="zh-Hans" altLang="en-US" sz="2400" dirty="0">
                <a:solidFill>
                  <a:srgbClr val="102DFF"/>
                </a:solidFill>
                <a:latin typeface="Times New Roman" charset="0"/>
                <a:ea typeface="Times New Roman" charset="0"/>
                <a:cs typeface="Times New Roman" charset="0"/>
              </a:rPr>
              <a:t> </a:t>
            </a:r>
            <a:r>
              <a:rPr lang="zh-CN" altLang="en-US" sz="2400" dirty="0">
                <a:latin typeface="Times New Roman" charset="0"/>
                <a:ea typeface="Times New Roman" charset="0"/>
                <a:cs typeface="Times New Roman" charset="0"/>
              </a:rPr>
              <a:t>。</a:t>
            </a:r>
            <a:endParaRPr lang="en-US" altLang="zh-CN" sz="2400" dirty="0">
              <a:latin typeface="Times New Roman" charset="0"/>
              <a:ea typeface="Times New Roman" charset="0"/>
              <a:cs typeface="Times New Roman" charset="0"/>
            </a:endParaRPr>
          </a:p>
          <a:p>
            <a:pPr marL="817200" lvl="2"/>
            <a:r>
              <a:rPr lang="en-US" altLang="zh-CN" sz="2400" dirty="0" err="1"/>
              <a:t>Σ</a:t>
            </a:r>
            <a:r>
              <a:rPr lang="zh-CN" altLang="en-US" sz="2400" dirty="0" err="1"/>
              <a:t> </a:t>
            </a:r>
            <a:r>
              <a:rPr lang="zh-CN" altLang="en-US" sz="2400" dirty="0"/>
              <a:t>对角线上的元素称为</a:t>
            </a:r>
            <a:r>
              <a:rPr lang="zh-CN" altLang="en-US" sz="2400" dirty="0">
                <a:solidFill>
                  <a:srgbClr val="FF0000"/>
                </a:solidFill>
              </a:rPr>
              <a:t>矩阵 </a:t>
            </a:r>
            <a:r>
              <a:rPr lang="en-US" altLang="zh-CN" sz="2400" dirty="0">
                <a:solidFill>
                  <a:srgbClr val="FF0000"/>
                </a:solidFill>
              </a:rPr>
              <a:t>A</a:t>
            </a:r>
            <a:r>
              <a:rPr lang="zh-CN" altLang="en-US" sz="2400" dirty="0">
                <a:solidFill>
                  <a:srgbClr val="FF0000"/>
                </a:solidFill>
              </a:rPr>
              <a:t> 的奇异值</a:t>
            </a:r>
            <a:r>
              <a:rPr lang="en-US" altLang="zh-CN" sz="2400" dirty="0"/>
              <a:t>; </a:t>
            </a:r>
          </a:p>
          <a:p>
            <a:pPr marL="817200" lvl="2"/>
            <a:r>
              <a:rPr lang="en-US" altLang="zh-CN" sz="2400" dirty="0"/>
              <a:t>U</a:t>
            </a:r>
            <a:r>
              <a:rPr lang="zh-CN" altLang="en-US" sz="2400" dirty="0"/>
              <a:t> 的</a:t>
            </a:r>
            <a:r>
              <a:rPr lang="zh-CN" altLang="en-US" sz="2400" dirty="0">
                <a:solidFill>
                  <a:srgbClr val="FF0000"/>
                </a:solidFill>
              </a:rPr>
              <a:t>第 </a:t>
            </a:r>
            <a:r>
              <a:rPr lang="en-US" altLang="zh-CN" sz="2400" dirty="0" err="1">
                <a:solidFill>
                  <a:srgbClr val="FF0000"/>
                </a:solidFill>
              </a:rPr>
              <a:t>i</a:t>
            </a:r>
            <a:r>
              <a:rPr lang="zh-CN" altLang="en-US" sz="2400" dirty="0">
                <a:solidFill>
                  <a:srgbClr val="FF0000"/>
                </a:solidFill>
              </a:rPr>
              <a:t> 列向量</a:t>
            </a:r>
            <a:r>
              <a:rPr lang="zh-CN" altLang="en-US" sz="2400" dirty="0"/>
              <a:t>称为 </a:t>
            </a:r>
            <a:r>
              <a:rPr lang="en-US" altLang="zh-CN" sz="2400" dirty="0"/>
              <a:t>A</a:t>
            </a:r>
            <a:r>
              <a:rPr lang="zh-CN" altLang="en-US" sz="2400" dirty="0"/>
              <a:t> 的关于 </a:t>
            </a:r>
            <a:r>
              <a:rPr lang="en-US" altLang="zh-CN" sz="2400" dirty="0" err="1">
                <a:solidFill>
                  <a:srgbClr val="FF0000"/>
                </a:solidFill>
                <a:latin typeface="Symbol" charset="2"/>
                <a:ea typeface="Symbol" charset="2"/>
                <a:cs typeface="Symbol" charset="2"/>
              </a:rPr>
              <a:t>s</a:t>
            </a:r>
            <a:r>
              <a:rPr lang="en-US" altLang="zh-CN" sz="2400" baseline="-25000" dirty="0" err="1">
                <a:solidFill>
                  <a:srgbClr val="FF0000"/>
                </a:solidFill>
                <a:latin typeface="Times New Roman" charset="0"/>
                <a:ea typeface="Times New Roman" charset="0"/>
                <a:cs typeface="Times New Roman" charset="0"/>
              </a:rPr>
              <a:t>i</a:t>
            </a:r>
            <a:r>
              <a:rPr lang="zh-CN" altLang="en-US" sz="2400" dirty="0"/>
              <a:t> 的</a:t>
            </a:r>
            <a:r>
              <a:rPr lang="zh-CN" altLang="en-US" sz="2400" dirty="0">
                <a:solidFill>
                  <a:srgbClr val="FF0000"/>
                </a:solidFill>
              </a:rPr>
              <a:t>左奇异向量</a:t>
            </a:r>
            <a:r>
              <a:rPr lang="en-US" altLang="zh-CN" sz="2400" dirty="0"/>
              <a:t>; </a:t>
            </a:r>
          </a:p>
          <a:p>
            <a:pPr marL="817200" lvl="2"/>
            <a:r>
              <a:rPr lang="en-US" altLang="zh-CN" sz="2400" dirty="0"/>
              <a:t>V</a:t>
            </a:r>
            <a:r>
              <a:rPr lang="zh-CN" altLang="en-US" sz="2400" dirty="0"/>
              <a:t> 的</a:t>
            </a:r>
            <a:r>
              <a:rPr lang="zh-CN" altLang="en-US" sz="2400" dirty="0">
                <a:solidFill>
                  <a:srgbClr val="FF0000"/>
                </a:solidFill>
              </a:rPr>
              <a:t>第 </a:t>
            </a:r>
            <a:r>
              <a:rPr lang="en-US" altLang="zh-CN" sz="2400" dirty="0" err="1">
                <a:solidFill>
                  <a:srgbClr val="FF0000"/>
                </a:solidFill>
              </a:rPr>
              <a:t>i</a:t>
            </a:r>
            <a:r>
              <a:rPr lang="zh-CN" altLang="en-US" sz="2400" dirty="0">
                <a:solidFill>
                  <a:srgbClr val="FF0000"/>
                </a:solidFill>
              </a:rPr>
              <a:t> 列向量</a:t>
            </a:r>
            <a:r>
              <a:rPr lang="zh-CN" altLang="en-US" sz="2400" dirty="0"/>
              <a:t>称为 </a:t>
            </a:r>
            <a:r>
              <a:rPr lang="en-US" altLang="zh-CN" sz="2400" dirty="0"/>
              <a:t>A</a:t>
            </a:r>
            <a:r>
              <a:rPr lang="zh-CN" altLang="en-US" sz="2400" dirty="0"/>
              <a:t> 的关于 </a:t>
            </a:r>
            <a:r>
              <a:rPr lang="en-US" altLang="zh-CN" sz="2400" dirty="0" err="1">
                <a:solidFill>
                  <a:srgbClr val="FF0000"/>
                </a:solidFill>
                <a:latin typeface="Symbol" charset="2"/>
                <a:ea typeface="Symbol" charset="2"/>
                <a:cs typeface="Symbol" charset="2"/>
              </a:rPr>
              <a:t>s</a:t>
            </a:r>
            <a:r>
              <a:rPr lang="en-US" altLang="zh-CN" sz="2400" baseline="-25000" dirty="0" err="1">
                <a:solidFill>
                  <a:srgbClr val="FF0000"/>
                </a:solidFill>
                <a:latin typeface="Times New Roman" charset="0"/>
                <a:ea typeface="Times New Roman" charset="0"/>
                <a:cs typeface="Times New Roman" charset="0"/>
              </a:rPr>
              <a:t>i</a:t>
            </a:r>
            <a:r>
              <a:rPr lang="zh-CN" altLang="en-US" sz="2400" dirty="0"/>
              <a:t> 的</a:t>
            </a:r>
            <a:r>
              <a:rPr lang="zh-CN" altLang="en-US" sz="2400" dirty="0">
                <a:solidFill>
                  <a:srgbClr val="FF0000"/>
                </a:solidFill>
              </a:rPr>
              <a:t>右奇异向量</a:t>
            </a:r>
            <a:r>
              <a:rPr lang="en-US" altLang="zh-CN" sz="2400" dirty="0"/>
              <a:t>; </a:t>
            </a:r>
          </a:p>
          <a:p>
            <a:pPr marL="817200" lvl="2"/>
            <a:r>
              <a:rPr lang="zh-CN" altLang="en-US" sz="2400" dirty="0"/>
              <a:t>矩阵 </a:t>
            </a:r>
            <a:r>
              <a:rPr lang="en-US" altLang="zh-CN" sz="2400" dirty="0">
                <a:solidFill>
                  <a:srgbClr val="C00000"/>
                </a:solidFill>
              </a:rPr>
              <a:t>A</a:t>
            </a:r>
            <a:r>
              <a:rPr lang="zh-CN" altLang="en-US" sz="2400" dirty="0">
                <a:solidFill>
                  <a:srgbClr val="C00000"/>
                </a:solidFill>
              </a:rPr>
              <a:t> 的秩</a:t>
            </a:r>
            <a:r>
              <a:rPr lang="zh-CN" altLang="en-US" sz="2400" dirty="0"/>
              <a:t>就是</a:t>
            </a:r>
            <a:r>
              <a:rPr lang="zh-CN" altLang="en-US" sz="2400" dirty="0">
                <a:solidFill>
                  <a:srgbClr val="C00000"/>
                </a:solidFill>
              </a:rPr>
              <a:t>非零奇异值的个数。</a:t>
            </a:r>
            <a:endParaRPr lang="en-US" altLang="zh-CN" sz="2400" dirty="0">
              <a:solidFill>
                <a:srgbClr val="C00000"/>
              </a:solidFill>
            </a:endParaRPr>
          </a:p>
        </p:txBody>
      </p:sp>
      <p:sp>
        <p:nvSpPr>
          <p:cNvPr id="4" name="标题 3"/>
          <p:cNvSpPr>
            <a:spLocks noGrp="1"/>
          </p:cNvSpPr>
          <p:nvPr>
            <p:ph type="title"/>
          </p:nvPr>
        </p:nvSpPr>
        <p:spPr/>
        <p:txBody>
          <a:bodyPr>
            <a:noAutofit/>
          </a:bodyPr>
          <a:lstStyle/>
          <a:p>
            <a:r>
              <a:rPr lang="en-US" altLang="zh-CN" sz="3200" dirty="0"/>
              <a:t>SVD</a:t>
            </a:r>
            <a:r>
              <a:rPr lang="zh-CN" altLang="en-US" sz="3200" dirty="0"/>
              <a:t> </a:t>
            </a:r>
            <a:r>
              <a:rPr lang="mr-IN" altLang="zh-CN" sz="3200" dirty="0"/>
              <a:t>–</a:t>
            </a:r>
            <a:r>
              <a:rPr lang="zh-CN" altLang="en-US" sz="3200" dirty="0"/>
              <a:t> </a:t>
            </a:r>
            <a:r>
              <a:rPr lang="en-US" altLang="zh-CN" sz="3200" dirty="0">
                <a:effectLst/>
              </a:rPr>
              <a:t>Singular Value Decomposition </a:t>
            </a:r>
            <a:endParaRPr lang="en-US" altLang="zh-CN" sz="3200"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5025" y="2133600"/>
            <a:ext cx="4343400" cy="787400"/>
          </a:xfrm>
          <a:prstGeom prst="rect">
            <a:avLst/>
          </a:prstGeom>
        </p:spPr>
      </p:pic>
    </p:spTree>
    <p:extLst>
      <p:ext uri="{BB962C8B-B14F-4D97-AF65-F5344CB8AC3E}">
        <p14:creationId xmlns:p14="http://schemas.microsoft.com/office/powerpoint/2010/main" val="2757722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内容占位符 1"/>
          <p:cNvSpPr txBox="1">
            <a:spLocks/>
          </p:cNvSpPr>
          <p:nvPr/>
        </p:nvSpPr>
        <p:spPr>
          <a:xfrm>
            <a:off x="1621652" y="914400"/>
            <a:ext cx="8970149" cy="5562600"/>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a:t> 已知</a:t>
            </a:r>
            <a:r>
              <a:rPr lang="en-US" altLang="zh-CN" sz="2800" dirty="0"/>
              <a:t>4×5</a:t>
            </a:r>
            <a:r>
              <a:rPr lang="zh-CN" altLang="en-US" sz="2800" dirty="0"/>
              <a:t>阶实矩阵</a:t>
            </a:r>
            <a:r>
              <a:rPr lang="en-US" altLang="zh-CN" sz="2800" dirty="0"/>
              <a:t>A</a:t>
            </a:r>
            <a:r>
              <a:rPr lang="zh-CN" altLang="en-US" sz="2800" dirty="0"/>
              <a:t>，求</a:t>
            </a:r>
            <a:r>
              <a:rPr lang="en-US" altLang="zh-CN" sz="2800" dirty="0"/>
              <a:t>A</a:t>
            </a:r>
            <a:r>
              <a:rPr lang="zh-CN" altLang="en-US" sz="2800" dirty="0"/>
              <a:t>的</a:t>
            </a:r>
            <a:r>
              <a:rPr lang="en-US" altLang="zh-CN" sz="2800" dirty="0"/>
              <a:t>SVD</a:t>
            </a:r>
            <a:r>
              <a:rPr lang="zh-CN" altLang="en-US" sz="2800" dirty="0"/>
              <a:t>分解</a:t>
            </a:r>
            <a:r>
              <a:rPr lang="en-US" altLang="zh-CN" sz="2800" dirty="0"/>
              <a:t>: </a:t>
            </a:r>
            <a:endParaRPr lang="zh-CN" altLang="en-US" sz="2800" dirty="0"/>
          </a:p>
          <a:p>
            <a:pPr marL="108000" indent="-108000">
              <a:lnSpc>
                <a:spcPct val="100000"/>
              </a:lnSpc>
              <a:buClr>
                <a:srgbClr val="16754D"/>
              </a:buClr>
            </a:pPr>
            <a:endParaRPr lang="en-US" altLang="zh-CN" sz="2800" dirty="0">
              <a:solidFill>
                <a:srgbClr val="FF0000"/>
              </a:solidFill>
              <a:latin typeface="STXinwei" charset="-122"/>
            </a:endParaRPr>
          </a:p>
          <a:p>
            <a:pPr marL="108000" indent="-108000">
              <a:lnSpc>
                <a:spcPct val="100000"/>
              </a:lnSpc>
              <a:buClr>
                <a:srgbClr val="16754D"/>
              </a:buClr>
            </a:pPr>
            <a:endParaRPr lang="en-US" altLang="zh-CN" sz="2800" dirty="0">
              <a:solidFill>
                <a:srgbClr val="FF0000"/>
              </a:solidFill>
              <a:latin typeface="STXinwei" charset="-122"/>
            </a:endParaRPr>
          </a:p>
          <a:p>
            <a:pPr marL="108000" indent="-108000">
              <a:lnSpc>
                <a:spcPct val="100000"/>
              </a:lnSpc>
              <a:buClr>
                <a:srgbClr val="16754D"/>
              </a:buClr>
            </a:pPr>
            <a:endParaRPr lang="en-US" altLang="zh-CN" sz="2800" dirty="0">
              <a:solidFill>
                <a:srgbClr val="FF0000"/>
              </a:solidFill>
              <a:latin typeface="STXinwei" charset="-122"/>
            </a:endParaRPr>
          </a:p>
          <a:p>
            <a:endParaRPr lang="en-US" altLang="zh-CN" sz="2800" dirty="0">
              <a:solidFill>
                <a:srgbClr val="FF0000"/>
              </a:solidFill>
              <a:latin typeface="STXinwei" charset="-122"/>
            </a:endParaRPr>
          </a:p>
          <a:p>
            <a:endParaRPr lang="en-US" altLang="zh-CN" sz="2800" dirty="0">
              <a:solidFill>
                <a:srgbClr val="FF0000"/>
              </a:solidFill>
              <a:latin typeface="STXinwei" charset="-122"/>
            </a:endParaRPr>
          </a:p>
          <a:p>
            <a:endParaRPr lang="en-US" altLang="zh-CN" sz="2800" dirty="0">
              <a:solidFill>
                <a:srgbClr val="FF0000"/>
              </a:solidFill>
              <a:latin typeface="STXinwei" charset="-122"/>
            </a:endParaRPr>
          </a:p>
          <a:p>
            <a:endParaRPr lang="en-US" altLang="zh-CN" sz="2800" dirty="0">
              <a:solidFill>
                <a:srgbClr val="FF0000"/>
              </a:solidFill>
              <a:latin typeface="STXinwei" charset="-122"/>
            </a:endParaRPr>
          </a:p>
          <a:p>
            <a:endParaRPr lang="en-US" altLang="zh-CN" sz="2800" dirty="0">
              <a:solidFill>
                <a:srgbClr val="FF0000"/>
              </a:solidFill>
              <a:latin typeface="STXinwei" charset="-122"/>
            </a:endParaRPr>
          </a:p>
          <a:p>
            <a:r>
              <a:rPr lang="zh-CN" altLang="en-US" sz="2800" dirty="0"/>
              <a:t> 矩阵</a:t>
            </a:r>
            <a:r>
              <a:rPr lang="en-US" altLang="zh-CN" sz="2800" dirty="0"/>
              <a:t>U</a:t>
            </a:r>
            <a:r>
              <a:rPr lang="zh-CN" altLang="en-US" sz="2800" dirty="0"/>
              <a:t>和</a:t>
            </a:r>
            <a:r>
              <a:rPr lang="en-US" altLang="zh-CN" sz="2800" dirty="0"/>
              <a:t>V</a:t>
            </a:r>
            <a:r>
              <a:rPr lang="zh-CN" altLang="en-US" sz="2800" dirty="0"/>
              <a:t>都是单位正交方阵</a:t>
            </a:r>
            <a:r>
              <a:rPr lang="en-US" altLang="zh-CN" sz="2800" dirty="0"/>
              <a:t>:U</a:t>
            </a:r>
            <a:r>
              <a:rPr lang="en-US" altLang="zh-CN" sz="2800" baseline="30000" dirty="0"/>
              <a:t>T</a:t>
            </a:r>
            <a:r>
              <a:rPr lang="en-US" altLang="zh-CN" sz="2800" dirty="0"/>
              <a:t>U=I</a:t>
            </a:r>
            <a:r>
              <a:rPr lang="zh-CN" altLang="en-US" sz="2800" dirty="0"/>
              <a:t>， </a:t>
            </a:r>
            <a:r>
              <a:rPr lang="en-US" altLang="zh-CN" sz="2800" dirty="0"/>
              <a:t>V</a:t>
            </a:r>
            <a:r>
              <a:rPr lang="en-US" altLang="zh-CN" sz="2800" baseline="30000" dirty="0"/>
              <a:t>T</a:t>
            </a:r>
            <a:r>
              <a:rPr lang="en-US" altLang="zh-CN" sz="2800" dirty="0"/>
              <a:t>V=I </a:t>
            </a:r>
            <a:endParaRPr lang="zh-CN" altLang="en-US" sz="2800" dirty="0"/>
          </a:p>
        </p:txBody>
      </p:sp>
      <p:sp>
        <p:nvSpPr>
          <p:cNvPr id="4" name="标题 3"/>
          <p:cNvSpPr>
            <a:spLocks noGrp="1"/>
          </p:cNvSpPr>
          <p:nvPr>
            <p:ph type="title"/>
          </p:nvPr>
        </p:nvSpPr>
        <p:spPr/>
        <p:txBody>
          <a:bodyPr>
            <a:noAutofit/>
          </a:bodyPr>
          <a:lstStyle/>
          <a:p>
            <a:r>
              <a:rPr lang="en-US" altLang="zh-CN" sz="3200" dirty="0"/>
              <a:t>SVD</a:t>
            </a:r>
            <a:r>
              <a:rPr lang="zh-CN" altLang="en-US" sz="3200" dirty="0"/>
              <a:t> </a:t>
            </a:r>
            <a:endParaRPr lang="en-US" altLang="zh-CN"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5456" y="1524000"/>
            <a:ext cx="8986344" cy="39624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6928" y="50800"/>
            <a:ext cx="4343400" cy="787400"/>
          </a:xfrm>
          <a:prstGeom prst="rect">
            <a:avLst/>
          </a:prstGeom>
        </p:spPr>
      </p:pic>
    </p:spTree>
    <p:extLst>
      <p:ext uri="{BB962C8B-B14F-4D97-AF65-F5344CB8AC3E}">
        <p14:creationId xmlns:p14="http://schemas.microsoft.com/office/powerpoint/2010/main" val="1488176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内容占位符 1"/>
          <p:cNvSpPr txBox="1">
            <a:spLocks/>
          </p:cNvSpPr>
          <p:nvPr/>
        </p:nvSpPr>
        <p:spPr>
          <a:xfrm>
            <a:off x="1621652" y="914400"/>
            <a:ext cx="8970149" cy="609600"/>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a:t> </a:t>
            </a:r>
            <a:r>
              <a:rPr lang="en-US" altLang="zh-CN" sz="2800" dirty="0">
                <a:solidFill>
                  <a:srgbClr val="102DFF"/>
                </a:solidFill>
              </a:rPr>
              <a:t>A</a:t>
            </a:r>
            <a:r>
              <a:rPr lang="zh-CN" altLang="en-US" sz="2800" dirty="0">
                <a:solidFill>
                  <a:srgbClr val="102DFF"/>
                </a:solidFill>
              </a:rPr>
              <a:t>不一定满秩，所以</a:t>
            </a:r>
            <a:r>
              <a:rPr lang="en-US" altLang="zh-CN" sz="2800" dirty="0">
                <a:solidFill>
                  <a:srgbClr val="102DFF"/>
                </a:solidFill>
              </a:rPr>
              <a:t>SVD</a:t>
            </a:r>
            <a:r>
              <a:rPr lang="zh-CN" altLang="en-US" sz="2800" dirty="0">
                <a:solidFill>
                  <a:srgbClr val="102DFF"/>
                </a:solidFill>
              </a:rPr>
              <a:t> 解不唯一</a:t>
            </a:r>
            <a:r>
              <a:rPr lang="en-US" altLang="zh-CN" sz="2800" dirty="0"/>
              <a:t>:</a:t>
            </a:r>
            <a:r>
              <a:rPr lang="zh-CN" altLang="en-US" sz="2800" dirty="0"/>
              <a:t> </a:t>
            </a:r>
            <a:endParaRPr lang="en-US" altLang="zh-CN" sz="2800" dirty="0">
              <a:solidFill>
                <a:srgbClr val="FF0000"/>
              </a:solidFill>
              <a:latin typeface="STXinwei" charset="-122"/>
            </a:endParaRPr>
          </a:p>
          <a:p>
            <a:endParaRPr lang="en-US" altLang="zh-CN" sz="2800" dirty="0">
              <a:solidFill>
                <a:srgbClr val="FF0000"/>
              </a:solidFill>
              <a:latin typeface="STXinwei" charset="-122"/>
            </a:endParaRPr>
          </a:p>
          <a:p>
            <a:endParaRPr lang="en-US" altLang="zh-CN" sz="2800" dirty="0">
              <a:solidFill>
                <a:srgbClr val="FF0000"/>
              </a:solidFill>
              <a:latin typeface="STXinwei" charset="-122"/>
            </a:endParaRPr>
          </a:p>
        </p:txBody>
      </p:sp>
      <p:sp>
        <p:nvSpPr>
          <p:cNvPr id="4" name="标题 3"/>
          <p:cNvSpPr>
            <a:spLocks noGrp="1"/>
          </p:cNvSpPr>
          <p:nvPr>
            <p:ph type="title"/>
          </p:nvPr>
        </p:nvSpPr>
        <p:spPr/>
        <p:txBody>
          <a:bodyPr>
            <a:noAutofit/>
          </a:bodyPr>
          <a:lstStyle/>
          <a:p>
            <a:r>
              <a:rPr lang="en-US" altLang="zh-CN" sz="3200" dirty="0"/>
              <a:t>SVD</a:t>
            </a:r>
            <a:r>
              <a:rPr lang="zh-CN" altLang="en-US" sz="3200" dirty="0"/>
              <a:t> </a:t>
            </a:r>
            <a:endParaRPr lang="en-US" altLang="zh-CN" sz="3200"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6928" y="50800"/>
            <a:ext cx="4343400" cy="787400"/>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423" y="1752601"/>
            <a:ext cx="8837365" cy="4218789"/>
          </a:xfrm>
          <a:prstGeom prst="rect">
            <a:avLst/>
          </a:prstGeom>
        </p:spPr>
      </p:pic>
    </p:spTree>
    <p:extLst>
      <p:ext uri="{BB962C8B-B14F-4D97-AF65-F5344CB8AC3E}">
        <p14:creationId xmlns:p14="http://schemas.microsoft.com/office/powerpoint/2010/main" val="1217610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en-US" altLang="zh-CN" sz="3200" dirty="0"/>
              <a:t>SVD</a:t>
            </a:r>
            <a:r>
              <a:rPr lang="zh-CN" altLang="en-US" sz="3200" dirty="0"/>
              <a:t> </a:t>
            </a:r>
            <a:endParaRPr lang="en-US" altLang="zh-CN" sz="3200"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914401"/>
            <a:ext cx="9144000" cy="2771263"/>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726656"/>
            <a:ext cx="9144000" cy="2750344"/>
          </a:xfrm>
          <a:prstGeom prst="rect">
            <a:avLst/>
          </a:prstGeom>
        </p:spPr>
      </p:pic>
      <p:cxnSp>
        <p:nvCxnSpPr>
          <p:cNvPr id="6" name="直线连接符 5"/>
          <p:cNvCxnSpPr/>
          <p:nvPr/>
        </p:nvCxnSpPr>
        <p:spPr>
          <a:xfrm>
            <a:off x="8534400" y="1752600"/>
            <a:ext cx="1676400" cy="0"/>
          </a:xfrm>
          <a:prstGeom prst="line">
            <a:avLst/>
          </a:prstGeom>
          <a:ln w="19050">
            <a:solidFill>
              <a:srgbClr val="0B37FF"/>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p:nvCxnSpPr>
        <p:spPr>
          <a:xfrm>
            <a:off x="6400800" y="1295400"/>
            <a:ext cx="1676400" cy="0"/>
          </a:xfrm>
          <a:prstGeom prst="line">
            <a:avLst/>
          </a:prstGeom>
          <a:ln w="19050">
            <a:solidFill>
              <a:srgbClr val="0B37FF"/>
            </a:solidFill>
          </a:ln>
        </p:spPr>
        <p:style>
          <a:lnRef idx="1">
            <a:schemeClr val="accent1"/>
          </a:lnRef>
          <a:fillRef idx="0">
            <a:schemeClr val="accent1"/>
          </a:fillRef>
          <a:effectRef idx="0">
            <a:schemeClr val="accent1"/>
          </a:effectRef>
          <a:fontRef idx="minor">
            <a:schemeClr val="tx1"/>
          </a:fontRef>
        </p:style>
      </p:cxnSp>
      <p:cxnSp>
        <p:nvCxnSpPr>
          <p:cNvPr id="8" name="直线连接符 7"/>
          <p:cNvCxnSpPr/>
          <p:nvPr/>
        </p:nvCxnSpPr>
        <p:spPr>
          <a:xfrm>
            <a:off x="7988300" y="4572000"/>
            <a:ext cx="2527300" cy="0"/>
          </a:xfrm>
          <a:prstGeom prst="line">
            <a:avLst/>
          </a:prstGeom>
          <a:ln w="19050">
            <a:solidFill>
              <a:srgbClr val="0B37FF"/>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p:nvCxnSpPr>
        <p:spPr>
          <a:xfrm>
            <a:off x="8686800" y="6096000"/>
            <a:ext cx="1828800" cy="0"/>
          </a:xfrm>
          <a:prstGeom prst="line">
            <a:avLst/>
          </a:prstGeom>
          <a:ln w="19050">
            <a:solidFill>
              <a:srgbClr val="0B37FF"/>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a:off x="1563936" y="6477000"/>
            <a:ext cx="417265" cy="0"/>
          </a:xfrm>
          <a:prstGeom prst="line">
            <a:avLst/>
          </a:prstGeom>
          <a:ln w="19050">
            <a:solidFill>
              <a:srgbClr val="0B37FF"/>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a:off x="1563936" y="4953000"/>
            <a:ext cx="417265" cy="0"/>
          </a:xfrm>
          <a:prstGeom prst="line">
            <a:avLst/>
          </a:prstGeom>
          <a:ln w="19050">
            <a:solidFill>
              <a:srgbClr val="0B37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975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en-US" altLang="zh-CN" sz="3200" dirty="0"/>
              <a:t>SVD</a:t>
            </a:r>
            <a:r>
              <a:rPr lang="zh-Hans" altLang="en-US" sz="3200" dirty="0"/>
              <a:t> </a:t>
            </a:r>
            <a:r>
              <a:rPr lang="en-US" altLang="zh-Hans" sz="3200" dirty="0"/>
              <a:t>–</a:t>
            </a:r>
            <a:r>
              <a:rPr lang="zh-Hans" altLang="en-US" sz="3200" dirty="0"/>
              <a:t> </a:t>
            </a:r>
            <a:r>
              <a:rPr lang="zh-CN" altLang="en-US" sz="3200" dirty="0">
                <a:solidFill>
                  <a:srgbClr val="102DFF"/>
                </a:solidFill>
              </a:rPr>
              <a:t>知乎 </a:t>
            </a:r>
            <a:endParaRPr lang="en-US" altLang="zh-CN" sz="3200" dirty="0">
              <a:solidFill>
                <a:srgbClr val="102DFF"/>
              </a:solidFill>
            </a:endParaRPr>
          </a:p>
        </p:txBody>
      </p:sp>
      <p:sp>
        <p:nvSpPr>
          <p:cNvPr id="3" name="矩形 2">
            <a:extLst>
              <a:ext uri="{FF2B5EF4-FFF2-40B4-BE49-F238E27FC236}">
                <a16:creationId xmlns:a16="http://schemas.microsoft.com/office/drawing/2014/main" id="{D4892AAD-4471-CE4A-98A0-30689EF03FE7}"/>
              </a:ext>
            </a:extLst>
          </p:cNvPr>
          <p:cNvSpPr/>
          <p:nvPr/>
        </p:nvSpPr>
        <p:spPr>
          <a:xfrm>
            <a:off x="1752600" y="1143001"/>
            <a:ext cx="8458200" cy="461665"/>
          </a:xfrm>
          <a:prstGeom prst="rect">
            <a:avLst/>
          </a:prstGeom>
        </p:spPr>
        <p:txBody>
          <a:bodyPr wrap="square">
            <a:spAutoFit/>
          </a:bodyPr>
          <a:lstStyle/>
          <a:p>
            <a:r>
              <a:rPr lang="zh-CN" altLang="en-US" sz="2400" dirty="0">
                <a:solidFill>
                  <a:srgbClr val="1A1A1A"/>
                </a:solidFill>
                <a:latin typeface="-apple-system"/>
              </a:rPr>
              <a:t>上野树里（</a:t>
            </a:r>
            <a:r>
              <a:rPr lang="en" altLang="zh-CN" sz="2400" dirty="0">
                <a:solidFill>
                  <a:srgbClr val="1A1A1A"/>
                </a:solidFill>
                <a:latin typeface="-apple-system"/>
              </a:rPr>
              <a:t>Ueno </a:t>
            </a:r>
            <a:r>
              <a:rPr lang="en" altLang="zh-CN" sz="2400" dirty="0" err="1">
                <a:solidFill>
                  <a:srgbClr val="1A1A1A"/>
                </a:solidFill>
                <a:latin typeface="-apple-system"/>
              </a:rPr>
              <a:t>Juri</a:t>
            </a:r>
            <a:r>
              <a:rPr lang="zh-CN" altLang="en" sz="2400" dirty="0">
                <a:solidFill>
                  <a:srgbClr val="1A1A1A"/>
                </a:solidFill>
                <a:latin typeface="-apple-system"/>
              </a:rPr>
              <a:t>）</a:t>
            </a:r>
            <a:r>
              <a:rPr lang="zh-CN" altLang="en-US" sz="2400" dirty="0">
                <a:solidFill>
                  <a:srgbClr val="1A1A1A"/>
                </a:solidFill>
                <a:latin typeface="-apple-system"/>
              </a:rPr>
              <a:t>的一张照片，像素为</a:t>
            </a:r>
            <a:r>
              <a:rPr lang="zh-CN" altLang="en-US" sz="2400" dirty="0">
                <a:solidFill>
                  <a:srgbClr val="102DFF"/>
                </a:solidFill>
                <a:latin typeface="-apple-system"/>
              </a:rPr>
              <a:t>高度</a:t>
            </a:r>
            <a:r>
              <a:rPr lang="en-US" altLang="zh-CN" sz="2400" dirty="0">
                <a:solidFill>
                  <a:srgbClr val="102DFF"/>
                </a:solidFill>
                <a:latin typeface="-apple-system"/>
              </a:rPr>
              <a:t>450*</a:t>
            </a:r>
            <a:r>
              <a:rPr lang="zh-CN" altLang="en-US" sz="2400" dirty="0">
                <a:solidFill>
                  <a:srgbClr val="102DFF"/>
                </a:solidFill>
                <a:latin typeface="-apple-system"/>
              </a:rPr>
              <a:t>宽度</a:t>
            </a:r>
            <a:r>
              <a:rPr lang="en-US" altLang="zh-CN" sz="2400" dirty="0">
                <a:solidFill>
                  <a:srgbClr val="102DFF"/>
                </a:solidFill>
                <a:latin typeface="-apple-system"/>
              </a:rPr>
              <a:t>333</a:t>
            </a:r>
            <a:r>
              <a:rPr lang="zh-CN" altLang="en-US" sz="2400" dirty="0">
                <a:solidFill>
                  <a:srgbClr val="1A1A1A"/>
                </a:solidFill>
                <a:latin typeface="-apple-system"/>
              </a:rPr>
              <a:t>。</a:t>
            </a:r>
            <a:endParaRPr lang="zh-CN" altLang="en-US" sz="2400" dirty="0"/>
          </a:p>
        </p:txBody>
      </p:sp>
      <p:pic>
        <p:nvPicPr>
          <p:cNvPr id="9" name="图片 8">
            <a:extLst>
              <a:ext uri="{FF2B5EF4-FFF2-40B4-BE49-F238E27FC236}">
                <a16:creationId xmlns:a16="http://schemas.microsoft.com/office/drawing/2014/main" id="{29C4241D-E3FF-C844-8ED0-87AB8BF0D078}"/>
              </a:ext>
            </a:extLst>
          </p:cNvPr>
          <p:cNvPicPr>
            <a:picLocks noChangeAspect="1"/>
          </p:cNvPicPr>
          <p:nvPr/>
        </p:nvPicPr>
        <p:blipFill>
          <a:blip r:embed="rId2"/>
          <a:stretch>
            <a:fillRect/>
          </a:stretch>
        </p:blipFill>
        <p:spPr>
          <a:xfrm>
            <a:off x="1563935" y="2048814"/>
            <a:ext cx="3162300" cy="3403600"/>
          </a:xfrm>
          <a:prstGeom prst="rect">
            <a:avLst/>
          </a:prstGeom>
        </p:spPr>
      </p:pic>
      <p:sp>
        <p:nvSpPr>
          <p:cNvPr id="11" name="矩形 10">
            <a:extLst>
              <a:ext uri="{FF2B5EF4-FFF2-40B4-BE49-F238E27FC236}">
                <a16:creationId xmlns:a16="http://schemas.microsoft.com/office/drawing/2014/main" id="{E224CAD9-74FB-7D47-94D7-98255D6E6E7B}"/>
              </a:ext>
            </a:extLst>
          </p:cNvPr>
          <p:cNvSpPr/>
          <p:nvPr/>
        </p:nvSpPr>
        <p:spPr>
          <a:xfrm>
            <a:off x="4800600" y="2057401"/>
            <a:ext cx="5715000" cy="1200329"/>
          </a:xfrm>
          <a:prstGeom prst="rect">
            <a:avLst/>
          </a:prstGeom>
        </p:spPr>
        <p:txBody>
          <a:bodyPr wrap="square">
            <a:spAutoFit/>
          </a:bodyPr>
          <a:lstStyle/>
          <a:p>
            <a:r>
              <a:rPr lang="zh-CN" altLang="en-US" sz="2400" dirty="0">
                <a:solidFill>
                  <a:srgbClr val="1A1A1A"/>
                </a:solidFill>
                <a:latin typeface="-apple-system"/>
              </a:rPr>
              <a:t>图片实际上对应着一个矩阵</a:t>
            </a:r>
            <a:r>
              <a:rPr lang="zh-Hans" altLang="en-US" sz="2400" dirty="0">
                <a:solidFill>
                  <a:srgbClr val="1A1A1A"/>
                </a:solidFill>
                <a:latin typeface="-apple-system"/>
              </a:rPr>
              <a:t> </a:t>
            </a:r>
            <a:r>
              <a:rPr lang="en-US" altLang="zh-CN" sz="2400" dirty="0">
                <a:solidFill>
                  <a:srgbClr val="1A1A1A"/>
                </a:solidFill>
                <a:latin typeface="-apple-system"/>
              </a:rPr>
              <a:t>A</a:t>
            </a:r>
            <a:r>
              <a:rPr lang="zh-CN" altLang="en-US" sz="2400" dirty="0">
                <a:solidFill>
                  <a:srgbClr val="1A1A1A"/>
                </a:solidFill>
                <a:latin typeface="-apple-system"/>
              </a:rPr>
              <a:t>，矩阵的大小就是像素大小</a:t>
            </a:r>
            <a:r>
              <a:rPr lang="en-US" altLang="zh-CN" sz="2400" dirty="0">
                <a:solidFill>
                  <a:srgbClr val="1A1A1A"/>
                </a:solidFill>
                <a:latin typeface="-apple-system"/>
              </a:rPr>
              <a:t>,</a:t>
            </a:r>
            <a:r>
              <a:rPr lang="zh-Hans" altLang="en-US" sz="2400" dirty="0">
                <a:solidFill>
                  <a:srgbClr val="1A1A1A"/>
                </a:solidFill>
                <a:latin typeface="-apple-system"/>
              </a:rPr>
              <a:t> </a:t>
            </a:r>
            <a:r>
              <a:rPr lang="zh-CN" altLang="en-US" sz="2400" dirty="0"/>
              <a:t>矩阵上每个元素的数值对应着像素值</a:t>
            </a:r>
            <a:r>
              <a:rPr lang="en-US" altLang="zh-CN" sz="2400" dirty="0"/>
              <a:t>.</a:t>
            </a:r>
            <a:endParaRPr lang="zh-CN" altLang="en-US" sz="2400" dirty="0"/>
          </a:p>
        </p:txBody>
      </p:sp>
      <p:sp>
        <p:nvSpPr>
          <p:cNvPr id="16" name="矩形 15">
            <a:extLst>
              <a:ext uri="{FF2B5EF4-FFF2-40B4-BE49-F238E27FC236}">
                <a16:creationId xmlns:a16="http://schemas.microsoft.com/office/drawing/2014/main" id="{84FA120E-8641-B142-9AB4-8C528F3801B1}"/>
              </a:ext>
            </a:extLst>
          </p:cNvPr>
          <p:cNvSpPr/>
          <p:nvPr/>
        </p:nvSpPr>
        <p:spPr>
          <a:xfrm>
            <a:off x="4800600" y="3273829"/>
            <a:ext cx="5715000" cy="1200329"/>
          </a:xfrm>
          <a:prstGeom prst="rect">
            <a:avLst/>
          </a:prstGeom>
        </p:spPr>
        <p:txBody>
          <a:bodyPr wrap="square">
            <a:spAutoFit/>
          </a:bodyPr>
          <a:lstStyle/>
          <a:p>
            <a:r>
              <a:rPr lang="zh-CN" altLang="en-US" sz="2400" dirty="0">
                <a:solidFill>
                  <a:srgbClr val="1A1A1A"/>
                </a:solidFill>
                <a:latin typeface="-apple-system"/>
              </a:rPr>
              <a:t>对</a:t>
            </a:r>
            <a:r>
              <a:rPr lang="zh-Hans" altLang="en-US" sz="2400" dirty="0">
                <a:solidFill>
                  <a:srgbClr val="1A1A1A"/>
                </a:solidFill>
                <a:latin typeface="-apple-system"/>
              </a:rPr>
              <a:t> </a:t>
            </a:r>
            <a:r>
              <a:rPr lang="en-US" altLang="zh-Hans" sz="2400" dirty="0">
                <a:solidFill>
                  <a:srgbClr val="1A1A1A"/>
                </a:solidFill>
                <a:latin typeface="-apple-system"/>
              </a:rPr>
              <a:t>A</a:t>
            </a:r>
            <a:r>
              <a:rPr lang="zh-Hans" altLang="en-US" sz="2400" dirty="0">
                <a:solidFill>
                  <a:srgbClr val="1A1A1A"/>
                </a:solidFill>
                <a:latin typeface="-apple-system"/>
              </a:rPr>
              <a:t> </a:t>
            </a:r>
            <a:r>
              <a:rPr lang="zh-CN" altLang="en-US" sz="2400" dirty="0">
                <a:solidFill>
                  <a:srgbClr val="1A1A1A"/>
                </a:solidFill>
                <a:latin typeface="-apple-system"/>
              </a:rPr>
              <a:t>进行奇异值分解。直观上，奇异值分解将矩阵分解成</a:t>
            </a:r>
            <a:r>
              <a:rPr lang="zh-CN" altLang="en-US" sz="2400" dirty="0">
                <a:solidFill>
                  <a:srgbClr val="102DFF"/>
                </a:solidFill>
                <a:latin typeface="-apple-system"/>
              </a:rPr>
              <a:t>若干个秩一矩阵之和</a:t>
            </a:r>
            <a:r>
              <a:rPr lang="zh-CN" altLang="en-US" sz="2400" dirty="0">
                <a:solidFill>
                  <a:srgbClr val="1A1A1A"/>
                </a:solidFill>
                <a:latin typeface="-apple-system"/>
              </a:rPr>
              <a:t>，用公式表示就是：</a:t>
            </a:r>
            <a:endParaRPr lang="zh-CN" altLang="en-US" sz="2400" dirty="0"/>
          </a:p>
        </p:txBody>
      </p:sp>
      <p:pic>
        <p:nvPicPr>
          <p:cNvPr id="20" name="图片 19">
            <a:extLst>
              <a:ext uri="{FF2B5EF4-FFF2-40B4-BE49-F238E27FC236}">
                <a16:creationId xmlns:a16="http://schemas.microsoft.com/office/drawing/2014/main" id="{01841261-9E9E-2B4B-8613-4B4F0B088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356" y="4646501"/>
            <a:ext cx="5573465" cy="479890"/>
          </a:xfrm>
          <a:prstGeom prst="rect">
            <a:avLst/>
          </a:prstGeom>
        </p:spPr>
      </p:pic>
      <p:sp>
        <p:nvSpPr>
          <p:cNvPr id="23" name="矩形 22">
            <a:extLst>
              <a:ext uri="{FF2B5EF4-FFF2-40B4-BE49-F238E27FC236}">
                <a16:creationId xmlns:a16="http://schemas.microsoft.com/office/drawing/2014/main" id="{50A8E3AC-5B5B-094C-93C8-0AF2109B2469}"/>
              </a:ext>
            </a:extLst>
          </p:cNvPr>
          <p:cNvSpPr/>
          <p:nvPr/>
        </p:nvSpPr>
        <p:spPr>
          <a:xfrm>
            <a:off x="4800601" y="5334001"/>
            <a:ext cx="4185761" cy="461665"/>
          </a:xfrm>
          <a:prstGeom prst="rect">
            <a:avLst/>
          </a:prstGeom>
        </p:spPr>
        <p:txBody>
          <a:bodyPr wrap="none">
            <a:spAutoFit/>
          </a:bodyPr>
          <a:lstStyle/>
          <a:p>
            <a:r>
              <a:rPr lang="zh-CN" altLang="en-US" sz="2400" dirty="0"/>
              <a:t>秩一矩阵的意思是</a:t>
            </a:r>
            <a:r>
              <a:rPr lang="zh-CN" altLang="en-US" sz="2400" dirty="0">
                <a:solidFill>
                  <a:srgbClr val="102DFF"/>
                </a:solidFill>
              </a:rPr>
              <a:t>矩阵秩为</a:t>
            </a:r>
            <a:r>
              <a:rPr lang="en-US" altLang="zh-CN" sz="2400" dirty="0">
                <a:solidFill>
                  <a:srgbClr val="102DFF"/>
                </a:solidFill>
              </a:rPr>
              <a:t>1</a:t>
            </a:r>
            <a:r>
              <a:rPr lang="en-US" altLang="zh-Hans" sz="2400" dirty="0"/>
              <a:t>.</a:t>
            </a:r>
            <a:endParaRPr lang="zh-CN" altLang="en-US" sz="3200" dirty="0"/>
          </a:p>
        </p:txBody>
      </p:sp>
      <p:sp>
        <p:nvSpPr>
          <p:cNvPr id="24" name="矩形 23">
            <a:extLst>
              <a:ext uri="{FF2B5EF4-FFF2-40B4-BE49-F238E27FC236}">
                <a16:creationId xmlns:a16="http://schemas.microsoft.com/office/drawing/2014/main" id="{B78A44A7-FCAB-2342-BE18-032AA421A567}"/>
              </a:ext>
            </a:extLst>
          </p:cNvPr>
          <p:cNvSpPr/>
          <p:nvPr/>
        </p:nvSpPr>
        <p:spPr>
          <a:xfrm>
            <a:off x="4800600" y="5857618"/>
            <a:ext cx="2339102" cy="461665"/>
          </a:xfrm>
          <a:prstGeom prst="rect">
            <a:avLst/>
          </a:prstGeom>
        </p:spPr>
        <p:txBody>
          <a:bodyPr wrap="none">
            <a:spAutoFit/>
          </a:bodyPr>
          <a:lstStyle/>
          <a:p>
            <a:r>
              <a:rPr lang="zh-CN" altLang="en-US" sz="2400" dirty="0">
                <a:solidFill>
                  <a:srgbClr val="1A1A1A"/>
                </a:solidFill>
                <a:latin typeface="-apple-system"/>
              </a:rPr>
              <a:t>假定奇异值满足</a:t>
            </a:r>
            <a:endParaRPr lang="zh-CN" altLang="en-US" sz="2400" dirty="0"/>
          </a:p>
        </p:txBody>
      </p:sp>
      <p:pic>
        <p:nvPicPr>
          <p:cNvPr id="26" name="图片 25">
            <a:extLst>
              <a:ext uri="{FF2B5EF4-FFF2-40B4-BE49-F238E27FC236}">
                <a16:creationId xmlns:a16="http://schemas.microsoft.com/office/drawing/2014/main" id="{D48089FE-1333-DB4B-9E84-43F8550706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9150" y="5899790"/>
            <a:ext cx="3041650" cy="377319"/>
          </a:xfrm>
          <a:prstGeom prst="rect">
            <a:avLst/>
          </a:prstGeom>
        </p:spPr>
      </p:pic>
    </p:spTree>
    <p:extLst>
      <p:ext uri="{BB962C8B-B14F-4D97-AF65-F5344CB8AC3E}">
        <p14:creationId xmlns:p14="http://schemas.microsoft.com/office/powerpoint/2010/main" val="3281030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en-US" altLang="zh-CN" sz="3200" dirty="0"/>
              <a:t>SVD</a:t>
            </a:r>
            <a:r>
              <a:rPr lang="zh-Hans" altLang="en-US" sz="3200" dirty="0"/>
              <a:t> </a:t>
            </a:r>
            <a:r>
              <a:rPr lang="en-US" altLang="zh-Hans" sz="3200" dirty="0"/>
              <a:t>–</a:t>
            </a:r>
            <a:r>
              <a:rPr lang="zh-Hans" altLang="en-US" sz="3200" dirty="0"/>
              <a:t> </a:t>
            </a:r>
            <a:r>
              <a:rPr lang="zh-CN" altLang="en-US" sz="3200" dirty="0">
                <a:solidFill>
                  <a:srgbClr val="102DFF"/>
                </a:solidFill>
              </a:rPr>
              <a:t>知乎 </a:t>
            </a:r>
            <a:endParaRPr lang="en-US" altLang="zh-CN" sz="3200" dirty="0">
              <a:solidFill>
                <a:srgbClr val="102DFF"/>
              </a:solidFill>
            </a:endParaRPr>
          </a:p>
        </p:txBody>
      </p:sp>
      <p:sp>
        <p:nvSpPr>
          <p:cNvPr id="3" name="矩形 2">
            <a:extLst>
              <a:ext uri="{FF2B5EF4-FFF2-40B4-BE49-F238E27FC236}">
                <a16:creationId xmlns:a16="http://schemas.microsoft.com/office/drawing/2014/main" id="{D4892AAD-4471-CE4A-98A0-30689EF03FE7}"/>
              </a:ext>
            </a:extLst>
          </p:cNvPr>
          <p:cNvSpPr/>
          <p:nvPr/>
        </p:nvSpPr>
        <p:spPr>
          <a:xfrm>
            <a:off x="1752600" y="1143001"/>
            <a:ext cx="8458200" cy="461665"/>
          </a:xfrm>
          <a:prstGeom prst="rect">
            <a:avLst/>
          </a:prstGeom>
        </p:spPr>
        <p:txBody>
          <a:bodyPr wrap="square">
            <a:spAutoFit/>
          </a:bodyPr>
          <a:lstStyle/>
          <a:p>
            <a:r>
              <a:rPr lang="zh-CN" altLang="en-US" sz="2400" dirty="0">
                <a:solidFill>
                  <a:srgbClr val="1A1A1A"/>
                </a:solidFill>
                <a:latin typeface="-apple-system"/>
              </a:rPr>
              <a:t>上野树里（</a:t>
            </a:r>
            <a:r>
              <a:rPr lang="en" altLang="zh-CN" sz="2400" dirty="0">
                <a:solidFill>
                  <a:srgbClr val="1A1A1A"/>
                </a:solidFill>
                <a:latin typeface="-apple-system"/>
              </a:rPr>
              <a:t>Ueno </a:t>
            </a:r>
            <a:r>
              <a:rPr lang="en" altLang="zh-CN" sz="2400" dirty="0" err="1">
                <a:solidFill>
                  <a:srgbClr val="1A1A1A"/>
                </a:solidFill>
                <a:latin typeface="-apple-system"/>
              </a:rPr>
              <a:t>Juri</a:t>
            </a:r>
            <a:r>
              <a:rPr lang="zh-CN" altLang="en" sz="2400" dirty="0">
                <a:solidFill>
                  <a:srgbClr val="1A1A1A"/>
                </a:solidFill>
                <a:latin typeface="-apple-system"/>
              </a:rPr>
              <a:t>）</a:t>
            </a:r>
            <a:r>
              <a:rPr lang="zh-CN" altLang="en-US" sz="2400" dirty="0">
                <a:solidFill>
                  <a:srgbClr val="1A1A1A"/>
                </a:solidFill>
                <a:latin typeface="-apple-system"/>
              </a:rPr>
              <a:t>的一张照片，像素为</a:t>
            </a:r>
            <a:r>
              <a:rPr lang="zh-CN" altLang="en-US" sz="2400" dirty="0">
                <a:solidFill>
                  <a:srgbClr val="102DFF"/>
                </a:solidFill>
                <a:latin typeface="-apple-system"/>
              </a:rPr>
              <a:t>高度</a:t>
            </a:r>
            <a:r>
              <a:rPr lang="en-US" altLang="zh-CN" sz="2400" dirty="0">
                <a:solidFill>
                  <a:srgbClr val="102DFF"/>
                </a:solidFill>
                <a:latin typeface="-apple-system"/>
              </a:rPr>
              <a:t>450*</a:t>
            </a:r>
            <a:r>
              <a:rPr lang="zh-CN" altLang="en-US" sz="2400" dirty="0">
                <a:solidFill>
                  <a:srgbClr val="102DFF"/>
                </a:solidFill>
                <a:latin typeface="-apple-system"/>
              </a:rPr>
              <a:t>宽度</a:t>
            </a:r>
            <a:r>
              <a:rPr lang="en-US" altLang="zh-CN" sz="2400" dirty="0">
                <a:solidFill>
                  <a:srgbClr val="102DFF"/>
                </a:solidFill>
                <a:latin typeface="-apple-system"/>
              </a:rPr>
              <a:t>333</a:t>
            </a:r>
            <a:r>
              <a:rPr lang="zh-CN" altLang="en-US" sz="2400" dirty="0">
                <a:solidFill>
                  <a:srgbClr val="1A1A1A"/>
                </a:solidFill>
                <a:latin typeface="-apple-system"/>
              </a:rPr>
              <a:t>。</a:t>
            </a:r>
            <a:endParaRPr lang="zh-CN" altLang="en-US" sz="2400" dirty="0"/>
          </a:p>
        </p:txBody>
      </p:sp>
      <p:sp>
        <p:nvSpPr>
          <p:cNvPr id="11" name="矩形 10">
            <a:extLst>
              <a:ext uri="{FF2B5EF4-FFF2-40B4-BE49-F238E27FC236}">
                <a16:creationId xmlns:a16="http://schemas.microsoft.com/office/drawing/2014/main" id="{E224CAD9-74FB-7D47-94D7-98255D6E6E7B}"/>
              </a:ext>
            </a:extLst>
          </p:cNvPr>
          <p:cNvSpPr/>
          <p:nvPr/>
        </p:nvSpPr>
        <p:spPr>
          <a:xfrm>
            <a:off x="4800600" y="2057401"/>
            <a:ext cx="5715000" cy="830997"/>
          </a:xfrm>
          <a:prstGeom prst="rect">
            <a:avLst/>
          </a:prstGeom>
        </p:spPr>
        <p:txBody>
          <a:bodyPr wrap="square">
            <a:spAutoFit/>
          </a:bodyPr>
          <a:lstStyle/>
          <a:p>
            <a:r>
              <a:rPr lang="zh-CN" altLang="en-US" sz="2400" dirty="0"/>
              <a:t>如果</a:t>
            </a:r>
            <a:r>
              <a:rPr lang="zh-CN" altLang="en-US" sz="2400" dirty="0">
                <a:solidFill>
                  <a:srgbClr val="102DFF"/>
                </a:solidFill>
              </a:rPr>
              <a:t>只保留大的奇异值</a:t>
            </a:r>
            <a:r>
              <a:rPr lang="zh-CN" altLang="en-US" sz="2400" dirty="0"/>
              <a:t>，舍去较小的奇异值，那会得到怎样的矩阵</a:t>
            </a:r>
            <a:r>
              <a:rPr lang="en-US" altLang="zh-CN" sz="2400" dirty="0"/>
              <a:t>?</a:t>
            </a:r>
            <a:endParaRPr lang="zh-CN" altLang="en-US" sz="3200" dirty="0"/>
          </a:p>
        </p:txBody>
      </p:sp>
      <p:pic>
        <p:nvPicPr>
          <p:cNvPr id="20" name="图片 19">
            <a:extLst>
              <a:ext uri="{FF2B5EF4-FFF2-40B4-BE49-F238E27FC236}">
                <a16:creationId xmlns:a16="http://schemas.microsoft.com/office/drawing/2014/main" id="{01841261-9E9E-2B4B-8613-4B4F0B088A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1" y="227547"/>
            <a:ext cx="5573465" cy="479890"/>
          </a:xfrm>
          <a:prstGeom prst="rect">
            <a:avLst/>
          </a:prstGeom>
        </p:spPr>
      </p:pic>
      <p:pic>
        <p:nvPicPr>
          <p:cNvPr id="5" name="图片 4">
            <a:extLst>
              <a:ext uri="{FF2B5EF4-FFF2-40B4-BE49-F238E27FC236}">
                <a16:creationId xmlns:a16="http://schemas.microsoft.com/office/drawing/2014/main" id="{CAA38B7C-927D-5548-9C3E-F20FFE08D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3656" y="3016869"/>
            <a:ext cx="2108200" cy="510580"/>
          </a:xfrm>
          <a:prstGeom prst="rect">
            <a:avLst/>
          </a:prstGeom>
        </p:spPr>
      </p:pic>
      <p:sp>
        <p:nvSpPr>
          <p:cNvPr id="13" name="矩形 12">
            <a:extLst>
              <a:ext uri="{FF2B5EF4-FFF2-40B4-BE49-F238E27FC236}">
                <a16:creationId xmlns:a16="http://schemas.microsoft.com/office/drawing/2014/main" id="{282F183D-C3A6-0640-BBB9-1F02418F150D}"/>
              </a:ext>
            </a:extLst>
          </p:cNvPr>
          <p:cNvSpPr/>
          <p:nvPr/>
        </p:nvSpPr>
        <p:spPr>
          <a:xfrm>
            <a:off x="4781282" y="3007211"/>
            <a:ext cx="5715000" cy="461665"/>
          </a:xfrm>
          <a:prstGeom prst="rect">
            <a:avLst/>
          </a:prstGeom>
        </p:spPr>
        <p:txBody>
          <a:bodyPr wrap="square">
            <a:spAutoFit/>
          </a:bodyPr>
          <a:lstStyle/>
          <a:p>
            <a:r>
              <a:rPr lang="zh-CN" altLang="en-US" sz="2400" dirty="0"/>
              <a:t>令：</a:t>
            </a:r>
            <a:r>
              <a:rPr lang="zh-Hans" altLang="en-US" sz="2400" dirty="0"/>
              <a:t>                     ，</a:t>
            </a:r>
            <a:r>
              <a:rPr lang="zh-CN" altLang="en-US" sz="2400" dirty="0"/>
              <a:t>作图。</a:t>
            </a:r>
            <a:endParaRPr lang="zh-CN" altLang="en-US" sz="3200" dirty="0"/>
          </a:p>
        </p:txBody>
      </p:sp>
      <p:pic>
        <p:nvPicPr>
          <p:cNvPr id="6" name="图片 5">
            <a:extLst>
              <a:ext uri="{FF2B5EF4-FFF2-40B4-BE49-F238E27FC236}">
                <a16:creationId xmlns:a16="http://schemas.microsoft.com/office/drawing/2014/main" id="{FD0B741F-B5EE-1548-98D9-55B9EA84292C}"/>
              </a:ext>
            </a:extLst>
          </p:cNvPr>
          <p:cNvPicPr>
            <a:picLocks noChangeAspect="1"/>
          </p:cNvPicPr>
          <p:nvPr/>
        </p:nvPicPr>
        <p:blipFill>
          <a:blip r:embed="rId4"/>
          <a:stretch>
            <a:fillRect/>
          </a:stretch>
        </p:blipFill>
        <p:spPr>
          <a:xfrm>
            <a:off x="1524000" y="2040228"/>
            <a:ext cx="3162300" cy="3403600"/>
          </a:xfrm>
          <a:prstGeom prst="rect">
            <a:avLst/>
          </a:prstGeom>
        </p:spPr>
      </p:pic>
    </p:spTree>
    <p:extLst>
      <p:ext uri="{BB962C8B-B14F-4D97-AF65-F5344CB8AC3E}">
        <p14:creationId xmlns:p14="http://schemas.microsoft.com/office/powerpoint/2010/main" val="1252507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A66E3F8-05FD-7849-A9B0-0E5A68E2A30D}"/>
              </a:ext>
            </a:extLst>
          </p:cNvPr>
          <p:cNvPicPr>
            <a:picLocks noChangeAspect="1"/>
          </p:cNvPicPr>
          <p:nvPr/>
        </p:nvPicPr>
        <p:blipFill>
          <a:blip r:embed="rId2"/>
          <a:stretch>
            <a:fillRect/>
          </a:stretch>
        </p:blipFill>
        <p:spPr>
          <a:xfrm>
            <a:off x="1563935" y="2040228"/>
            <a:ext cx="3162300" cy="3403600"/>
          </a:xfrm>
          <a:prstGeom prst="rect">
            <a:avLst/>
          </a:prstGeom>
        </p:spPr>
      </p:pic>
      <p:sp>
        <p:nvSpPr>
          <p:cNvPr id="4" name="标题 3"/>
          <p:cNvSpPr>
            <a:spLocks noGrp="1"/>
          </p:cNvSpPr>
          <p:nvPr>
            <p:ph type="title"/>
          </p:nvPr>
        </p:nvSpPr>
        <p:spPr/>
        <p:txBody>
          <a:bodyPr>
            <a:noAutofit/>
          </a:bodyPr>
          <a:lstStyle/>
          <a:p>
            <a:r>
              <a:rPr lang="en-US" altLang="zh-CN" sz="3200" dirty="0"/>
              <a:t>SVD</a:t>
            </a:r>
            <a:r>
              <a:rPr lang="zh-Hans" altLang="en-US" sz="3200" dirty="0"/>
              <a:t> </a:t>
            </a:r>
            <a:r>
              <a:rPr lang="en-US" altLang="zh-Hans" sz="3200" dirty="0"/>
              <a:t>–</a:t>
            </a:r>
            <a:r>
              <a:rPr lang="zh-Hans" altLang="en-US" sz="3200" dirty="0"/>
              <a:t> </a:t>
            </a:r>
            <a:r>
              <a:rPr lang="zh-CN" altLang="en-US" sz="3200" dirty="0">
                <a:solidFill>
                  <a:srgbClr val="102DFF"/>
                </a:solidFill>
              </a:rPr>
              <a:t>知乎 </a:t>
            </a:r>
            <a:endParaRPr lang="en-US" altLang="zh-CN" sz="3200" dirty="0">
              <a:solidFill>
                <a:srgbClr val="102DFF"/>
              </a:solidFill>
            </a:endParaRPr>
          </a:p>
        </p:txBody>
      </p:sp>
      <p:sp>
        <p:nvSpPr>
          <p:cNvPr id="3" name="矩形 2">
            <a:extLst>
              <a:ext uri="{FF2B5EF4-FFF2-40B4-BE49-F238E27FC236}">
                <a16:creationId xmlns:a16="http://schemas.microsoft.com/office/drawing/2014/main" id="{D4892AAD-4471-CE4A-98A0-30689EF03FE7}"/>
              </a:ext>
            </a:extLst>
          </p:cNvPr>
          <p:cNvSpPr/>
          <p:nvPr/>
        </p:nvSpPr>
        <p:spPr>
          <a:xfrm>
            <a:off x="1752600" y="1143001"/>
            <a:ext cx="8458200" cy="461665"/>
          </a:xfrm>
          <a:prstGeom prst="rect">
            <a:avLst/>
          </a:prstGeom>
        </p:spPr>
        <p:txBody>
          <a:bodyPr wrap="square">
            <a:spAutoFit/>
          </a:bodyPr>
          <a:lstStyle/>
          <a:p>
            <a:r>
              <a:rPr lang="zh-CN" altLang="en-US" sz="2400" dirty="0">
                <a:solidFill>
                  <a:srgbClr val="1A1A1A"/>
                </a:solidFill>
                <a:latin typeface="-apple-system"/>
              </a:rPr>
              <a:t>上野树里（</a:t>
            </a:r>
            <a:r>
              <a:rPr lang="en" altLang="zh-CN" sz="2400" dirty="0">
                <a:solidFill>
                  <a:srgbClr val="1A1A1A"/>
                </a:solidFill>
                <a:latin typeface="-apple-system"/>
              </a:rPr>
              <a:t>Ueno </a:t>
            </a:r>
            <a:r>
              <a:rPr lang="en" altLang="zh-CN" sz="2400" dirty="0" err="1">
                <a:solidFill>
                  <a:srgbClr val="1A1A1A"/>
                </a:solidFill>
                <a:latin typeface="-apple-system"/>
              </a:rPr>
              <a:t>Juri</a:t>
            </a:r>
            <a:r>
              <a:rPr lang="zh-CN" altLang="en" sz="2400" dirty="0">
                <a:solidFill>
                  <a:srgbClr val="1A1A1A"/>
                </a:solidFill>
                <a:latin typeface="-apple-system"/>
              </a:rPr>
              <a:t>）</a:t>
            </a:r>
            <a:r>
              <a:rPr lang="zh-CN" altLang="en-US" sz="2400" dirty="0">
                <a:solidFill>
                  <a:srgbClr val="1A1A1A"/>
                </a:solidFill>
                <a:latin typeface="-apple-system"/>
              </a:rPr>
              <a:t>的一张照片，像素为</a:t>
            </a:r>
            <a:r>
              <a:rPr lang="zh-CN" altLang="en-US" sz="2400" dirty="0">
                <a:solidFill>
                  <a:srgbClr val="102DFF"/>
                </a:solidFill>
                <a:latin typeface="-apple-system"/>
              </a:rPr>
              <a:t>高度</a:t>
            </a:r>
            <a:r>
              <a:rPr lang="en-US" altLang="zh-CN" sz="2400" dirty="0">
                <a:solidFill>
                  <a:srgbClr val="102DFF"/>
                </a:solidFill>
                <a:latin typeface="-apple-system"/>
              </a:rPr>
              <a:t>450*</a:t>
            </a:r>
            <a:r>
              <a:rPr lang="zh-CN" altLang="en-US" sz="2400" dirty="0">
                <a:solidFill>
                  <a:srgbClr val="102DFF"/>
                </a:solidFill>
                <a:latin typeface="-apple-system"/>
              </a:rPr>
              <a:t>宽度</a:t>
            </a:r>
            <a:r>
              <a:rPr lang="en-US" altLang="zh-CN" sz="2400" dirty="0">
                <a:solidFill>
                  <a:srgbClr val="102DFF"/>
                </a:solidFill>
                <a:latin typeface="-apple-system"/>
              </a:rPr>
              <a:t>333</a:t>
            </a:r>
            <a:r>
              <a:rPr lang="zh-CN" altLang="en-US" sz="2400" dirty="0">
                <a:solidFill>
                  <a:srgbClr val="1A1A1A"/>
                </a:solidFill>
                <a:latin typeface="-apple-system"/>
              </a:rPr>
              <a:t>。</a:t>
            </a:r>
            <a:endParaRPr lang="zh-CN" altLang="en-US" sz="2400" dirty="0"/>
          </a:p>
        </p:txBody>
      </p:sp>
      <p:sp>
        <p:nvSpPr>
          <p:cNvPr id="11" name="矩形 10">
            <a:extLst>
              <a:ext uri="{FF2B5EF4-FFF2-40B4-BE49-F238E27FC236}">
                <a16:creationId xmlns:a16="http://schemas.microsoft.com/office/drawing/2014/main" id="{E224CAD9-74FB-7D47-94D7-98255D6E6E7B}"/>
              </a:ext>
            </a:extLst>
          </p:cNvPr>
          <p:cNvSpPr/>
          <p:nvPr/>
        </p:nvSpPr>
        <p:spPr>
          <a:xfrm>
            <a:off x="4267200" y="1964360"/>
            <a:ext cx="5715000" cy="461665"/>
          </a:xfrm>
          <a:prstGeom prst="rect">
            <a:avLst/>
          </a:prstGeom>
        </p:spPr>
        <p:txBody>
          <a:bodyPr wrap="square">
            <a:spAutoFit/>
          </a:bodyPr>
          <a:lstStyle/>
          <a:p>
            <a:r>
              <a:rPr lang="zh-CN" altLang="en-US" sz="2400" dirty="0"/>
              <a:t>多增加几项进来：</a:t>
            </a:r>
            <a:endParaRPr lang="zh-CN" altLang="en-US" sz="3200" dirty="0"/>
          </a:p>
        </p:txBody>
      </p:sp>
      <p:pic>
        <p:nvPicPr>
          <p:cNvPr id="20" name="图片 19">
            <a:extLst>
              <a:ext uri="{FF2B5EF4-FFF2-40B4-BE49-F238E27FC236}">
                <a16:creationId xmlns:a16="http://schemas.microsoft.com/office/drawing/2014/main" id="{01841261-9E9E-2B4B-8613-4B4F0B088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1" y="227547"/>
            <a:ext cx="5573465" cy="479890"/>
          </a:xfrm>
          <a:prstGeom prst="rect">
            <a:avLst/>
          </a:prstGeom>
        </p:spPr>
      </p:pic>
      <p:pic>
        <p:nvPicPr>
          <p:cNvPr id="7" name="图片 6">
            <a:extLst>
              <a:ext uri="{FF2B5EF4-FFF2-40B4-BE49-F238E27FC236}">
                <a16:creationId xmlns:a16="http://schemas.microsoft.com/office/drawing/2014/main" id="{9B955EE9-F3B8-2F4C-9C92-8698F2AD9F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5105" y="2954628"/>
            <a:ext cx="6353991" cy="421306"/>
          </a:xfrm>
          <a:prstGeom prst="rect">
            <a:avLst/>
          </a:prstGeom>
        </p:spPr>
      </p:pic>
    </p:spTree>
    <p:extLst>
      <p:ext uri="{BB962C8B-B14F-4D97-AF65-F5344CB8AC3E}">
        <p14:creationId xmlns:p14="http://schemas.microsoft.com/office/powerpoint/2010/main" val="272573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1997E58-B599-8A42-86E5-780B2959B4C2}"/>
              </a:ext>
            </a:extLst>
          </p:cNvPr>
          <p:cNvPicPr>
            <a:picLocks noChangeAspect="1"/>
          </p:cNvPicPr>
          <p:nvPr/>
        </p:nvPicPr>
        <p:blipFill>
          <a:blip r:embed="rId2"/>
          <a:stretch>
            <a:fillRect/>
          </a:stretch>
        </p:blipFill>
        <p:spPr>
          <a:xfrm>
            <a:off x="1530708" y="1604665"/>
            <a:ext cx="3162300" cy="3403600"/>
          </a:xfrm>
          <a:prstGeom prst="rect">
            <a:avLst/>
          </a:prstGeom>
        </p:spPr>
      </p:pic>
      <p:sp>
        <p:nvSpPr>
          <p:cNvPr id="4" name="标题 3"/>
          <p:cNvSpPr>
            <a:spLocks noGrp="1"/>
          </p:cNvSpPr>
          <p:nvPr>
            <p:ph type="title"/>
          </p:nvPr>
        </p:nvSpPr>
        <p:spPr/>
        <p:txBody>
          <a:bodyPr>
            <a:noAutofit/>
          </a:bodyPr>
          <a:lstStyle/>
          <a:p>
            <a:r>
              <a:rPr lang="en-US" altLang="zh-CN" sz="3200" dirty="0"/>
              <a:t>SVD</a:t>
            </a:r>
            <a:r>
              <a:rPr lang="zh-Hans" altLang="en-US" sz="3200" dirty="0"/>
              <a:t> </a:t>
            </a:r>
            <a:r>
              <a:rPr lang="en-US" altLang="zh-Hans" sz="3200" dirty="0"/>
              <a:t>–</a:t>
            </a:r>
            <a:r>
              <a:rPr lang="zh-Hans" altLang="en-US" sz="3200" dirty="0"/>
              <a:t> </a:t>
            </a:r>
            <a:r>
              <a:rPr lang="zh-CN" altLang="en-US" sz="3200" dirty="0">
                <a:solidFill>
                  <a:srgbClr val="102DFF"/>
                </a:solidFill>
              </a:rPr>
              <a:t>知乎 </a:t>
            </a:r>
            <a:endParaRPr lang="en-US" altLang="zh-CN" sz="3200" dirty="0">
              <a:solidFill>
                <a:srgbClr val="102DFF"/>
              </a:solidFill>
            </a:endParaRPr>
          </a:p>
        </p:txBody>
      </p:sp>
      <p:sp>
        <p:nvSpPr>
          <p:cNvPr id="3" name="矩形 2">
            <a:extLst>
              <a:ext uri="{FF2B5EF4-FFF2-40B4-BE49-F238E27FC236}">
                <a16:creationId xmlns:a16="http://schemas.microsoft.com/office/drawing/2014/main" id="{D4892AAD-4471-CE4A-98A0-30689EF03FE7}"/>
              </a:ext>
            </a:extLst>
          </p:cNvPr>
          <p:cNvSpPr/>
          <p:nvPr/>
        </p:nvSpPr>
        <p:spPr>
          <a:xfrm>
            <a:off x="1752600" y="1143001"/>
            <a:ext cx="8458200" cy="461665"/>
          </a:xfrm>
          <a:prstGeom prst="rect">
            <a:avLst/>
          </a:prstGeom>
        </p:spPr>
        <p:txBody>
          <a:bodyPr wrap="square">
            <a:spAutoFit/>
          </a:bodyPr>
          <a:lstStyle/>
          <a:p>
            <a:r>
              <a:rPr lang="zh-CN" altLang="en-US" sz="2400" dirty="0">
                <a:solidFill>
                  <a:srgbClr val="1A1A1A"/>
                </a:solidFill>
                <a:latin typeface="-apple-system"/>
              </a:rPr>
              <a:t>上野树里（</a:t>
            </a:r>
            <a:r>
              <a:rPr lang="en" altLang="zh-CN" sz="2400" dirty="0">
                <a:solidFill>
                  <a:srgbClr val="1A1A1A"/>
                </a:solidFill>
                <a:latin typeface="-apple-system"/>
              </a:rPr>
              <a:t>Ueno </a:t>
            </a:r>
            <a:r>
              <a:rPr lang="en" altLang="zh-CN" sz="2400" dirty="0" err="1">
                <a:solidFill>
                  <a:srgbClr val="1A1A1A"/>
                </a:solidFill>
                <a:latin typeface="-apple-system"/>
              </a:rPr>
              <a:t>Juri</a:t>
            </a:r>
            <a:r>
              <a:rPr lang="zh-CN" altLang="en" sz="2400" dirty="0">
                <a:solidFill>
                  <a:srgbClr val="1A1A1A"/>
                </a:solidFill>
                <a:latin typeface="-apple-system"/>
              </a:rPr>
              <a:t>）</a:t>
            </a:r>
            <a:r>
              <a:rPr lang="zh-CN" altLang="en-US" sz="2400" dirty="0">
                <a:solidFill>
                  <a:srgbClr val="1A1A1A"/>
                </a:solidFill>
                <a:latin typeface="-apple-system"/>
              </a:rPr>
              <a:t>的一张照片，像素为</a:t>
            </a:r>
            <a:r>
              <a:rPr lang="zh-CN" altLang="en-US" sz="2400" dirty="0">
                <a:solidFill>
                  <a:srgbClr val="102DFF"/>
                </a:solidFill>
                <a:latin typeface="-apple-system"/>
              </a:rPr>
              <a:t>高度</a:t>
            </a:r>
            <a:r>
              <a:rPr lang="en-US" altLang="zh-CN" sz="2400" dirty="0">
                <a:solidFill>
                  <a:srgbClr val="102DFF"/>
                </a:solidFill>
                <a:latin typeface="-apple-system"/>
              </a:rPr>
              <a:t>450*</a:t>
            </a:r>
            <a:r>
              <a:rPr lang="zh-CN" altLang="en-US" sz="2400" dirty="0">
                <a:solidFill>
                  <a:srgbClr val="102DFF"/>
                </a:solidFill>
                <a:latin typeface="-apple-system"/>
              </a:rPr>
              <a:t>宽度</a:t>
            </a:r>
            <a:r>
              <a:rPr lang="en-US" altLang="zh-CN" sz="2400" dirty="0">
                <a:solidFill>
                  <a:srgbClr val="102DFF"/>
                </a:solidFill>
                <a:latin typeface="-apple-system"/>
              </a:rPr>
              <a:t>333</a:t>
            </a:r>
            <a:r>
              <a:rPr lang="zh-CN" altLang="en-US" sz="2400" dirty="0">
                <a:solidFill>
                  <a:srgbClr val="1A1A1A"/>
                </a:solidFill>
                <a:latin typeface="-apple-system"/>
              </a:rPr>
              <a:t>。</a:t>
            </a:r>
            <a:endParaRPr lang="zh-CN" altLang="en-US" sz="2400" dirty="0"/>
          </a:p>
        </p:txBody>
      </p:sp>
      <p:sp>
        <p:nvSpPr>
          <p:cNvPr id="11" name="矩形 10">
            <a:extLst>
              <a:ext uri="{FF2B5EF4-FFF2-40B4-BE49-F238E27FC236}">
                <a16:creationId xmlns:a16="http://schemas.microsoft.com/office/drawing/2014/main" id="{E224CAD9-74FB-7D47-94D7-98255D6E6E7B}"/>
              </a:ext>
            </a:extLst>
          </p:cNvPr>
          <p:cNvSpPr/>
          <p:nvPr/>
        </p:nvSpPr>
        <p:spPr>
          <a:xfrm>
            <a:off x="2286000" y="5105401"/>
            <a:ext cx="2362200" cy="461665"/>
          </a:xfrm>
          <a:prstGeom prst="rect">
            <a:avLst/>
          </a:prstGeom>
        </p:spPr>
        <p:txBody>
          <a:bodyPr wrap="square">
            <a:spAutoFit/>
          </a:bodyPr>
          <a:lstStyle/>
          <a:p>
            <a:r>
              <a:rPr lang="zh-CN" altLang="en-US" sz="2400" dirty="0">
                <a:solidFill>
                  <a:srgbClr val="102DFF"/>
                </a:solidFill>
              </a:rPr>
              <a:t>取</a:t>
            </a:r>
            <a:r>
              <a:rPr lang="en-US" altLang="zh-CN" sz="2400" dirty="0">
                <a:solidFill>
                  <a:srgbClr val="102DFF"/>
                </a:solidFill>
              </a:rPr>
              <a:t>20</a:t>
            </a:r>
            <a:r>
              <a:rPr lang="zh-CN" altLang="en-US" sz="2400" dirty="0">
                <a:solidFill>
                  <a:srgbClr val="102DFF"/>
                </a:solidFill>
              </a:rPr>
              <a:t>个奇异值</a:t>
            </a:r>
            <a:endParaRPr lang="zh-CN" altLang="en-US" sz="3200" dirty="0">
              <a:solidFill>
                <a:srgbClr val="102DFF"/>
              </a:solidFill>
            </a:endParaRPr>
          </a:p>
        </p:txBody>
      </p:sp>
      <p:pic>
        <p:nvPicPr>
          <p:cNvPr id="20" name="图片 19">
            <a:extLst>
              <a:ext uri="{FF2B5EF4-FFF2-40B4-BE49-F238E27FC236}">
                <a16:creationId xmlns:a16="http://schemas.microsoft.com/office/drawing/2014/main" id="{01841261-9E9E-2B4B-8613-4B4F0B088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1" y="227547"/>
            <a:ext cx="5573465" cy="479890"/>
          </a:xfrm>
          <a:prstGeom prst="rect">
            <a:avLst/>
          </a:prstGeom>
        </p:spPr>
      </p:pic>
      <p:sp>
        <p:nvSpPr>
          <p:cNvPr id="9" name="矩形 8">
            <a:extLst>
              <a:ext uri="{FF2B5EF4-FFF2-40B4-BE49-F238E27FC236}">
                <a16:creationId xmlns:a16="http://schemas.microsoft.com/office/drawing/2014/main" id="{1EB134B0-A4E7-6243-8D99-78B38C2A06DB}"/>
              </a:ext>
            </a:extLst>
          </p:cNvPr>
          <p:cNvSpPr/>
          <p:nvPr/>
        </p:nvSpPr>
        <p:spPr>
          <a:xfrm>
            <a:off x="4905241" y="5121500"/>
            <a:ext cx="2362200" cy="461665"/>
          </a:xfrm>
          <a:prstGeom prst="rect">
            <a:avLst/>
          </a:prstGeom>
        </p:spPr>
        <p:txBody>
          <a:bodyPr wrap="square">
            <a:spAutoFit/>
          </a:bodyPr>
          <a:lstStyle/>
          <a:p>
            <a:r>
              <a:rPr lang="zh-CN" altLang="en-US" sz="2400" dirty="0">
                <a:solidFill>
                  <a:srgbClr val="102DFF"/>
                </a:solidFill>
              </a:rPr>
              <a:t>取</a:t>
            </a:r>
            <a:r>
              <a:rPr lang="en-US" altLang="zh-Hans" sz="2400" dirty="0">
                <a:solidFill>
                  <a:srgbClr val="102DFF"/>
                </a:solidFill>
              </a:rPr>
              <a:t>5</a:t>
            </a:r>
            <a:r>
              <a:rPr lang="en-US" altLang="zh-CN" sz="2400" dirty="0">
                <a:solidFill>
                  <a:srgbClr val="102DFF"/>
                </a:solidFill>
              </a:rPr>
              <a:t>0</a:t>
            </a:r>
            <a:r>
              <a:rPr lang="zh-CN" altLang="en-US" sz="2400" dirty="0">
                <a:solidFill>
                  <a:srgbClr val="102DFF"/>
                </a:solidFill>
              </a:rPr>
              <a:t>个奇异值</a:t>
            </a:r>
            <a:endParaRPr lang="zh-CN" altLang="en-US" sz="3200" dirty="0">
              <a:solidFill>
                <a:srgbClr val="102DFF"/>
              </a:solidFill>
            </a:endParaRPr>
          </a:p>
        </p:txBody>
      </p:sp>
      <p:pic>
        <p:nvPicPr>
          <p:cNvPr id="5" name="图片 4">
            <a:extLst>
              <a:ext uri="{FF2B5EF4-FFF2-40B4-BE49-F238E27FC236}">
                <a16:creationId xmlns:a16="http://schemas.microsoft.com/office/drawing/2014/main" id="{23D2F368-B59D-6447-9E6E-508E92272501}"/>
              </a:ext>
            </a:extLst>
          </p:cNvPr>
          <p:cNvPicPr>
            <a:picLocks noChangeAspect="1"/>
          </p:cNvPicPr>
          <p:nvPr/>
        </p:nvPicPr>
        <p:blipFill>
          <a:blip r:embed="rId4"/>
          <a:stretch>
            <a:fillRect/>
          </a:stretch>
        </p:blipFill>
        <p:spPr>
          <a:xfrm>
            <a:off x="4453394" y="1618528"/>
            <a:ext cx="3241746" cy="3489108"/>
          </a:xfrm>
          <a:prstGeom prst="rect">
            <a:avLst/>
          </a:prstGeom>
        </p:spPr>
      </p:pic>
      <p:pic>
        <p:nvPicPr>
          <p:cNvPr id="12" name="图片 11">
            <a:extLst>
              <a:ext uri="{FF2B5EF4-FFF2-40B4-BE49-F238E27FC236}">
                <a16:creationId xmlns:a16="http://schemas.microsoft.com/office/drawing/2014/main" id="{CB8930AA-3B7E-1941-B8A7-2397C98DA435}"/>
              </a:ext>
            </a:extLst>
          </p:cNvPr>
          <p:cNvPicPr>
            <a:picLocks noChangeAspect="1"/>
          </p:cNvPicPr>
          <p:nvPr/>
        </p:nvPicPr>
        <p:blipFill>
          <a:blip r:embed="rId5"/>
          <a:stretch>
            <a:fillRect/>
          </a:stretch>
        </p:blipFill>
        <p:spPr>
          <a:xfrm>
            <a:off x="7365642" y="1632391"/>
            <a:ext cx="3276600" cy="3526622"/>
          </a:xfrm>
          <a:prstGeom prst="rect">
            <a:avLst/>
          </a:prstGeom>
        </p:spPr>
      </p:pic>
      <p:sp>
        <p:nvSpPr>
          <p:cNvPr id="13" name="矩形 12">
            <a:extLst>
              <a:ext uri="{FF2B5EF4-FFF2-40B4-BE49-F238E27FC236}">
                <a16:creationId xmlns:a16="http://schemas.microsoft.com/office/drawing/2014/main" id="{0F6E8513-A9D4-F24D-9CF7-51407FC80146}"/>
              </a:ext>
            </a:extLst>
          </p:cNvPr>
          <p:cNvSpPr/>
          <p:nvPr/>
        </p:nvSpPr>
        <p:spPr>
          <a:xfrm>
            <a:off x="8763000" y="5159014"/>
            <a:ext cx="803724" cy="461665"/>
          </a:xfrm>
          <a:prstGeom prst="rect">
            <a:avLst/>
          </a:prstGeom>
        </p:spPr>
        <p:txBody>
          <a:bodyPr wrap="square">
            <a:spAutoFit/>
          </a:bodyPr>
          <a:lstStyle/>
          <a:p>
            <a:r>
              <a:rPr lang="zh-CN" altLang="en-US" sz="2400" dirty="0">
                <a:solidFill>
                  <a:srgbClr val="102DFF"/>
                </a:solidFill>
              </a:rPr>
              <a:t>原图</a:t>
            </a:r>
            <a:endParaRPr lang="zh-CN" altLang="en-US" sz="3200" dirty="0">
              <a:solidFill>
                <a:srgbClr val="102DFF"/>
              </a:solidFill>
            </a:endParaRPr>
          </a:p>
        </p:txBody>
      </p:sp>
    </p:spTree>
    <p:extLst>
      <p:ext uri="{BB962C8B-B14F-4D97-AF65-F5344CB8AC3E}">
        <p14:creationId xmlns:p14="http://schemas.microsoft.com/office/powerpoint/2010/main" val="4101928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en-US" altLang="zh-CN" sz="3200" dirty="0"/>
              <a:t>SVD</a:t>
            </a:r>
            <a:r>
              <a:rPr lang="zh-Hans" altLang="en-US" sz="3200" dirty="0"/>
              <a:t> </a:t>
            </a:r>
            <a:r>
              <a:rPr lang="en-US" altLang="zh-Hans" sz="3200" dirty="0"/>
              <a:t>–</a:t>
            </a:r>
            <a:r>
              <a:rPr lang="zh-Hans" altLang="en-US" sz="3200" dirty="0"/>
              <a:t> </a:t>
            </a:r>
            <a:r>
              <a:rPr lang="zh-CN" altLang="en-US" sz="3200" dirty="0">
                <a:solidFill>
                  <a:srgbClr val="102DFF"/>
                </a:solidFill>
              </a:rPr>
              <a:t>知乎 </a:t>
            </a:r>
            <a:endParaRPr lang="en-US" altLang="zh-CN" sz="3200" dirty="0">
              <a:solidFill>
                <a:srgbClr val="102DFF"/>
              </a:solidFill>
            </a:endParaRPr>
          </a:p>
        </p:txBody>
      </p:sp>
      <p:sp>
        <p:nvSpPr>
          <p:cNvPr id="3" name="矩形 2">
            <a:extLst>
              <a:ext uri="{FF2B5EF4-FFF2-40B4-BE49-F238E27FC236}">
                <a16:creationId xmlns:a16="http://schemas.microsoft.com/office/drawing/2014/main" id="{D4892AAD-4471-CE4A-98A0-30689EF03FE7}"/>
              </a:ext>
            </a:extLst>
          </p:cNvPr>
          <p:cNvSpPr/>
          <p:nvPr/>
        </p:nvSpPr>
        <p:spPr>
          <a:xfrm>
            <a:off x="1752600" y="1143001"/>
            <a:ext cx="8458200" cy="461665"/>
          </a:xfrm>
          <a:prstGeom prst="rect">
            <a:avLst/>
          </a:prstGeom>
        </p:spPr>
        <p:txBody>
          <a:bodyPr wrap="square">
            <a:spAutoFit/>
          </a:bodyPr>
          <a:lstStyle/>
          <a:p>
            <a:r>
              <a:rPr lang="zh-CN" altLang="en-US" sz="2400" dirty="0">
                <a:solidFill>
                  <a:srgbClr val="1A1A1A"/>
                </a:solidFill>
                <a:latin typeface="-apple-system"/>
              </a:rPr>
              <a:t>上野树里（</a:t>
            </a:r>
            <a:r>
              <a:rPr lang="en" altLang="zh-CN" sz="2400" dirty="0">
                <a:solidFill>
                  <a:srgbClr val="1A1A1A"/>
                </a:solidFill>
                <a:latin typeface="-apple-system"/>
              </a:rPr>
              <a:t>Ueno </a:t>
            </a:r>
            <a:r>
              <a:rPr lang="en" altLang="zh-CN" sz="2400" dirty="0" err="1">
                <a:solidFill>
                  <a:srgbClr val="1A1A1A"/>
                </a:solidFill>
                <a:latin typeface="-apple-system"/>
              </a:rPr>
              <a:t>Juri</a:t>
            </a:r>
            <a:r>
              <a:rPr lang="zh-CN" altLang="en" sz="2400" dirty="0">
                <a:solidFill>
                  <a:srgbClr val="1A1A1A"/>
                </a:solidFill>
                <a:latin typeface="-apple-system"/>
              </a:rPr>
              <a:t>）</a:t>
            </a:r>
            <a:r>
              <a:rPr lang="zh-CN" altLang="en-US" sz="2400" dirty="0">
                <a:solidFill>
                  <a:srgbClr val="1A1A1A"/>
                </a:solidFill>
                <a:latin typeface="-apple-system"/>
              </a:rPr>
              <a:t>的一张照片，像素为</a:t>
            </a:r>
            <a:r>
              <a:rPr lang="zh-CN" altLang="en-US" sz="2400" dirty="0">
                <a:solidFill>
                  <a:srgbClr val="102DFF"/>
                </a:solidFill>
                <a:latin typeface="-apple-system"/>
              </a:rPr>
              <a:t>高度</a:t>
            </a:r>
            <a:r>
              <a:rPr lang="en-US" altLang="zh-CN" sz="2400" dirty="0">
                <a:solidFill>
                  <a:srgbClr val="102DFF"/>
                </a:solidFill>
                <a:latin typeface="-apple-system"/>
              </a:rPr>
              <a:t>450*</a:t>
            </a:r>
            <a:r>
              <a:rPr lang="zh-CN" altLang="en-US" sz="2400" dirty="0">
                <a:solidFill>
                  <a:srgbClr val="102DFF"/>
                </a:solidFill>
                <a:latin typeface="-apple-system"/>
              </a:rPr>
              <a:t>宽度</a:t>
            </a:r>
            <a:r>
              <a:rPr lang="en-US" altLang="zh-CN" sz="2400" dirty="0">
                <a:solidFill>
                  <a:srgbClr val="102DFF"/>
                </a:solidFill>
                <a:latin typeface="-apple-system"/>
              </a:rPr>
              <a:t>333</a:t>
            </a:r>
            <a:r>
              <a:rPr lang="zh-CN" altLang="en-US" sz="2400" dirty="0">
                <a:solidFill>
                  <a:srgbClr val="1A1A1A"/>
                </a:solidFill>
                <a:latin typeface="-apple-system"/>
              </a:rPr>
              <a:t>。</a:t>
            </a:r>
            <a:endParaRPr lang="zh-CN" altLang="en-US" sz="2400" dirty="0"/>
          </a:p>
        </p:txBody>
      </p:sp>
      <p:pic>
        <p:nvPicPr>
          <p:cNvPr id="20" name="图片 19">
            <a:extLst>
              <a:ext uri="{FF2B5EF4-FFF2-40B4-BE49-F238E27FC236}">
                <a16:creationId xmlns:a16="http://schemas.microsoft.com/office/drawing/2014/main" id="{01841261-9E9E-2B4B-8613-4B4F0B088A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1" y="227547"/>
            <a:ext cx="5573465" cy="479890"/>
          </a:xfrm>
          <a:prstGeom prst="rect">
            <a:avLst/>
          </a:prstGeom>
        </p:spPr>
      </p:pic>
      <p:sp>
        <p:nvSpPr>
          <p:cNvPr id="6" name="矩形 5">
            <a:extLst>
              <a:ext uri="{FF2B5EF4-FFF2-40B4-BE49-F238E27FC236}">
                <a16:creationId xmlns:a16="http://schemas.microsoft.com/office/drawing/2014/main" id="{74D046C3-2126-A24D-BFA4-7E356AA5973C}"/>
              </a:ext>
            </a:extLst>
          </p:cNvPr>
          <p:cNvSpPr/>
          <p:nvPr/>
        </p:nvSpPr>
        <p:spPr>
          <a:xfrm>
            <a:off x="1752601" y="1958354"/>
            <a:ext cx="7109639" cy="461665"/>
          </a:xfrm>
          <a:prstGeom prst="rect">
            <a:avLst/>
          </a:prstGeom>
        </p:spPr>
        <p:txBody>
          <a:bodyPr wrap="none">
            <a:spAutoFit/>
          </a:bodyPr>
          <a:lstStyle/>
          <a:p>
            <a:r>
              <a:rPr lang="zh-CN" altLang="en-US" sz="2400" dirty="0">
                <a:solidFill>
                  <a:srgbClr val="102DFF"/>
                </a:solidFill>
                <a:latin typeface="-apple-system"/>
              </a:rPr>
              <a:t>原图</a:t>
            </a:r>
            <a:r>
              <a:rPr lang="zh-CN" altLang="en-US" sz="2400" dirty="0">
                <a:solidFill>
                  <a:srgbClr val="1A1A1A"/>
                </a:solidFill>
                <a:latin typeface="-apple-system"/>
              </a:rPr>
              <a:t>需要保存：</a:t>
            </a:r>
            <a:r>
              <a:rPr lang="en-US" altLang="zh-CN" sz="2400" dirty="0">
                <a:solidFill>
                  <a:srgbClr val="1A1A1A"/>
                </a:solidFill>
                <a:latin typeface="-apple-system"/>
              </a:rPr>
              <a:t>4</a:t>
            </a:r>
            <a:r>
              <a:rPr lang="en-US" altLang="zh-Hans" sz="2400" dirty="0">
                <a:solidFill>
                  <a:srgbClr val="1A1A1A"/>
                </a:solidFill>
                <a:latin typeface="-apple-system"/>
              </a:rPr>
              <a:t>50</a:t>
            </a:r>
            <a:r>
              <a:rPr lang="zh-Hans" altLang="en-US" sz="2400" dirty="0">
                <a:solidFill>
                  <a:srgbClr val="1A1A1A"/>
                </a:solidFill>
                <a:latin typeface="-apple-system"/>
              </a:rPr>
              <a:t> * </a:t>
            </a:r>
            <a:r>
              <a:rPr lang="en-US" altLang="zh-Hans" sz="2400" dirty="0">
                <a:solidFill>
                  <a:srgbClr val="1A1A1A"/>
                </a:solidFill>
                <a:latin typeface="-apple-system"/>
              </a:rPr>
              <a:t>333</a:t>
            </a:r>
            <a:r>
              <a:rPr lang="zh-Hans" altLang="en-US" sz="2400" dirty="0">
                <a:solidFill>
                  <a:srgbClr val="1A1A1A"/>
                </a:solidFill>
                <a:latin typeface="-apple-system"/>
              </a:rPr>
              <a:t> </a:t>
            </a:r>
            <a:r>
              <a:rPr lang="en-US" altLang="zh-Hans" sz="2400" dirty="0">
                <a:solidFill>
                  <a:srgbClr val="1A1A1A"/>
                </a:solidFill>
                <a:latin typeface="-apple-system"/>
              </a:rPr>
              <a:t>=</a:t>
            </a:r>
            <a:r>
              <a:rPr lang="zh-Hans" altLang="en-US" sz="2400" dirty="0">
                <a:solidFill>
                  <a:srgbClr val="1A1A1A"/>
                </a:solidFill>
                <a:latin typeface="-apple-system"/>
              </a:rPr>
              <a:t> </a:t>
            </a:r>
            <a:r>
              <a:rPr lang="en-US" altLang="zh-Hans" sz="2400" dirty="0">
                <a:solidFill>
                  <a:srgbClr val="1A1A1A"/>
                </a:solidFill>
                <a:latin typeface="-apple-system"/>
              </a:rPr>
              <a:t>149850</a:t>
            </a:r>
            <a:r>
              <a:rPr lang="zh-Hans" altLang="en-US" sz="2400" dirty="0">
                <a:solidFill>
                  <a:srgbClr val="1A1A1A"/>
                </a:solidFill>
                <a:latin typeface="-apple-system"/>
              </a:rPr>
              <a:t> </a:t>
            </a:r>
            <a:r>
              <a:rPr lang="zh-CN" altLang="en-US" sz="2400" dirty="0">
                <a:solidFill>
                  <a:srgbClr val="1A1A1A"/>
                </a:solidFill>
                <a:latin typeface="-apple-system"/>
              </a:rPr>
              <a:t>个元素的值。</a:t>
            </a:r>
            <a:endParaRPr lang="zh-CN" altLang="en-US" sz="2400" dirty="0"/>
          </a:p>
        </p:txBody>
      </p:sp>
      <p:pic>
        <p:nvPicPr>
          <p:cNvPr id="14" name="图片 13">
            <a:extLst>
              <a:ext uri="{FF2B5EF4-FFF2-40B4-BE49-F238E27FC236}">
                <a16:creationId xmlns:a16="http://schemas.microsoft.com/office/drawing/2014/main" id="{E209FA87-0E34-9B4B-BC97-EB7DD5E5A3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1" y="2971800"/>
            <a:ext cx="5573465" cy="479890"/>
          </a:xfrm>
          <a:prstGeom prst="rect">
            <a:avLst/>
          </a:prstGeom>
        </p:spPr>
      </p:pic>
      <p:sp>
        <p:nvSpPr>
          <p:cNvPr id="15" name="矩形 14">
            <a:extLst>
              <a:ext uri="{FF2B5EF4-FFF2-40B4-BE49-F238E27FC236}">
                <a16:creationId xmlns:a16="http://schemas.microsoft.com/office/drawing/2014/main" id="{A5CCC66C-B9B8-D043-AC02-D89DB41D31F3}"/>
              </a:ext>
            </a:extLst>
          </p:cNvPr>
          <p:cNvSpPr/>
          <p:nvPr/>
        </p:nvSpPr>
        <p:spPr>
          <a:xfrm>
            <a:off x="1752600" y="3772640"/>
            <a:ext cx="9264075" cy="830997"/>
          </a:xfrm>
          <a:prstGeom prst="rect">
            <a:avLst/>
          </a:prstGeom>
        </p:spPr>
        <p:txBody>
          <a:bodyPr wrap="none">
            <a:spAutoFit/>
          </a:bodyPr>
          <a:lstStyle/>
          <a:p>
            <a:r>
              <a:rPr lang="zh-CN" altLang="en-US" sz="2400" dirty="0">
                <a:solidFill>
                  <a:srgbClr val="102DFF"/>
                </a:solidFill>
                <a:latin typeface="-apple-system"/>
              </a:rPr>
              <a:t>等式右边</a:t>
            </a:r>
            <a:r>
              <a:rPr lang="zh-CN" altLang="en-US" sz="2400" dirty="0">
                <a:solidFill>
                  <a:srgbClr val="1A1A1A"/>
                </a:solidFill>
                <a:latin typeface="-apple-system"/>
              </a:rPr>
              <a:t>：</a:t>
            </a:r>
            <a:r>
              <a:rPr lang="en-US" altLang="zh-CN" sz="2400" dirty="0">
                <a:solidFill>
                  <a:srgbClr val="1A1A1A"/>
                </a:solidFill>
                <a:latin typeface="-apple-system"/>
              </a:rPr>
              <a:t>u</a:t>
            </a:r>
            <a:r>
              <a:rPr lang="zh-Hans" altLang="en-US" sz="2400" dirty="0">
                <a:solidFill>
                  <a:srgbClr val="1A1A1A"/>
                </a:solidFill>
                <a:latin typeface="-apple-system"/>
              </a:rPr>
              <a:t> </a:t>
            </a:r>
            <a:r>
              <a:rPr lang="zh-CN" altLang="en-US" sz="2400" dirty="0">
                <a:solidFill>
                  <a:srgbClr val="1A1A1A"/>
                </a:solidFill>
                <a:latin typeface="-apple-system"/>
              </a:rPr>
              <a:t>和</a:t>
            </a:r>
            <a:r>
              <a:rPr lang="zh-Hans" altLang="en-US" sz="2400" dirty="0">
                <a:solidFill>
                  <a:srgbClr val="1A1A1A"/>
                </a:solidFill>
                <a:latin typeface="-apple-system"/>
              </a:rPr>
              <a:t> </a:t>
            </a:r>
            <a:r>
              <a:rPr lang="en-US" altLang="zh-Hans" sz="2400" dirty="0">
                <a:solidFill>
                  <a:srgbClr val="1A1A1A"/>
                </a:solidFill>
                <a:latin typeface="-apple-system"/>
              </a:rPr>
              <a:t>v</a:t>
            </a:r>
            <a:r>
              <a:rPr lang="zh-Hans" altLang="en-US" sz="2400" dirty="0">
                <a:solidFill>
                  <a:srgbClr val="1A1A1A"/>
                </a:solidFill>
                <a:latin typeface="-apple-system"/>
              </a:rPr>
              <a:t> </a:t>
            </a:r>
            <a:r>
              <a:rPr lang="zh-CN" altLang="en-US" sz="2400" dirty="0">
                <a:solidFill>
                  <a:srgbClr val="1A1A1A"/>
                </a:solidFill>
                <a:latin typeface="-apple-system"/>
              </a:rPr>
              <a:t>分别是</a:t>
            </a:r>
            <a:r>
              <a:rPr lang="zh-Hans" altLang="en-US" sz="2400" dirty="0">
                <a:solidFill>
                  <a:srgbClr val="1A1A1A"/>
                </a:solidFill>
                <a:latin typeface="-apple-system"/>
              </a:rPr>
              <a:t> </a:t>
            </a:r>
            <a:r>
              <a:rPr lang="en-US" altLang="zh-Hans" sz="2400" dirty="0">
                <a:solidFill>
                  <a:srgbClr val="1A1A1A"/>
                </a:solidFill>
                <a:latin typeface="-apple-system"/>
              </a:rPr>
              <a:t>450</a:t>
            </a:r>
            <a:r>
              <a:rPr lang="zh-Hans" altLang="en-US" sz="2400" dirty="0">
                <a:solidFill>
                  <a:srgbClr val="1A1A1A"/>
                </a:solidFill>
                <a:latin typeface="-apple-system"/>
              </a:rPr>
              <a:t>*</a:t>
            </a:r>
            <a:r>
              <a:rPr lang="en-US" altLang="zh-Hans" sz="2400" dirty="0">
                <a:solidFill>
                  <a:srgbClr val="1A1A1A"/>
                </a:solidFill>
                <a:latin typeface="-apple-system"/>
              </a:rPr>
              <a:t>1</a:t>
            </a:r>
            <a:r>
              <a:rPr lang="zh-Hans" altLang="en-US" sz="2400" dirty="0">
                <a:solidFill>
                  <a:srgbClr val="1A1A1A"/>
                </a:solidFill>
                <a:latin typeface="-apple-system"/>
              </a:rPr>
              <a:t> </a:t>
            </a:r>
            <a:r>
              <a:rPr lang="zh-CN" altLang="en-US" sz="2400" dirty="0">
                <a:solidFill>
                  <a:srgbClr val="1A1A1A"/>
                </a:solidFill>
                <a:latin typeface="-apple-system"/>
              </a:rPr>
              <a:t>和</a:t>
            </a:r>
            <a:r>
              <a:rPr lang="zh-Hans" altLang="en-US" sz="2400" dirty="0">
                <a:solidFill>
                  <a:srgbClr val="1A1A1A"/>
                </a:solidFill>
                <a:latin typeface="-apple-system"/>
              </a:rPr>
              <a:t> </a:t>
            </a:r>
            <a:r>
              <a:rPr lang="en-US" altLang="zh-Hans" sz="2400" dirty="0">
                <a:solidFill>
                  <a:srgbClr val="1A1A1A"/>
                </a:solidFill>
                <a:latin typeface="-apple-system"/>
              </a:rPr>
              <a:t>333</a:t>
            </a:r>
            <a:r>
              <a:rPr lang="zh-Hans" altLang="en-US" sz="2400" dirty="0">
                <a:solidFill>
                  <a:srgbClr val="1A1A1A"/>
                </a:solidFill>
                <a:latin typeface="-apple-system"/>
              </a:rPr>
              <a:t>*</a:t>
            </a:r>
            <a:r>
              <a:rPr lang="en-US" altLang="zh-Hans" sz="2400" dirty="0">
                <a:solidFill>
                  <a:srgbClr val="1A1A1A"/>
                </a:solidFill>
                <a:latin typeface="-apple-system"/>
              </a:rPr>
              <a:t>1</a:t>
            </a:r>
            <a:r>
              <a:rPr lang="zh-Hans" altLang="en-US" sz="2400" dirty="0">
                <a:solidFill>
                  <a:srgbClr val="1A1A1A"/>
                </a:solidFill>
                <a:latin typeface="-apple-system"/>
              </a:rPr>
              <a:t> </a:t>
            </a:r>
            <a:r>
              <a:rPr lang="zh-CN" altLang="en-US" sz="2400" dirty="0">
                <a:solidFill>
                  <a:srgbClr val="1A1A1A"/>
                </a:solidFill>
                <a:latin typeface="-apple-system"/>
              </a:rPr>
              <a:t>的向量；</a:t>
            </a:r>
            <a:endParaRPr lang="en-US" altLang="zh-CN" sz="2400" dirty="0">
              <a:solidFill>
                <a:srgbClr val="1A1A1A"/>
              </a:solidFill>
              <a:latin typeface="-apple-system"/>
            </a:endParaRPr>
          </a:p>
          <a:p>
            <a:r>
              <a:rPr lang="zh-Hans" altLang="en-US" sz="2400" dirty="0">
                <a:solidFill>
                  <a:srgbClr val="1A1A1A"/>
                </a:solidFill>
                <a:latin typeface="-apple-system"/>
              </a:rPr>
              <a:t>                      </a:t>
            </a:r>
            <a:r>
              <a:rPr lang="zh-CN" altLang="en-US" sz="2400" dirty="0">
                <a:solidFill>
                  <a:srgbClr val="102DFF"/>
                </a:solidFill>
                <a:latin typeface="-apple-system"/>
              </a:rPr>
              <a:t>每一项</a:t>
            </a:r>
            <a:r>
              <a:rPr lang="zh-CN" altLang="en-US" sz="2400" dirty="0">
                <a:solidFill>
                  <a:srgbClr val="1A1A1A"/>
                </a:solidFill>
                <a:latin typeface="-apple-system"/>
              </a:rPr>
              <a:t>有</a:t>
            </a:r>
            <a:r>
              <a:rPr lang="zh-Hans" altLang="en-US" sz="2400" dirty="0">
                <a:solidFill>
                  <a:srgbClr val="1A1A1A"/>
                </a:solidFill>
                <a:latin typeface="-apple-system"/>
              </a:rPr>
              <a:t> </a:t>
            </a:r>
            <a:r>
              <a:rPr lang="en-US" altLang="zh-Hans" sz="2400" dirty="0">
                <a:solidFill>
                  <a:srgbClr val="1A1A1A"/>
                </a:solidFill>
                <a:latin typeface="-apple-system"/>
              </a:rPr>
              <a:t>1</a:t>
            </a:r>
            <a:r>
              <a:rPr lang="zh-Hans" altLang="en-US" sz="2400" dirty="0">
                <a:solidFill>
                  <a:srgbClr val="1A1A1A"/>
                </a:solidFill>
                <a:latin typeface="-apple-system"/>
              </a:rPr>
              <a:t> </a:t>
            </a:r>
            <a:r>
              <a:rPr lang="en-US" altLang="zh-Hans" sz="2400" dirty="0">
                <a:solidFill>
                  <a:srgbClr val="1A1A1A"/>
                </a:solidFill>
                <a:latin typeface="-apple-system"/>
              </a:rPr>
              <a:t>+</a:t>
            </a:r>
            <a:r>
              <a:rPr lang="zh-Hans" altLang="en-US" sz="2400" dirty="0">
                <a:solidFill>
                  <a:srgbClr val="1A1A1A"/>
                </a:solidFill>
                <a:latin typeface="-apple-system"/>
              </a:rPr>
              <a:t> </a:t>
            </a:r>
            <a:r>
              <a:rPr lang="en-US" altLang="zh-Hans" sz="2400" dirty="0">
                <a:solidFill>
                  <a:srgbClr val="1A1A1A"/>
                </a:solidFill>
                <a:latin typeface="-apple-system"/>
              </a:rPr>
              <a:t>450</a:t>
            </a:r>
            <a:r>
              <a:rPr lang="zh-Hans" altLang="en-US" sz="2400" dirty="0">
                <a:solidFill>
                  <a:srgbClr val="1A1A1A"/>
                </a:solidFill>
                <a:latin typeface="-apple-system"/>
              </a:rPr>
              <a:t> </a:t>
            </a:r>
            <a:r>
              <a:rPr lang="en-US" altLang="zh-Hans" sz="2400" dirty="0">
                <a:solidFill>
                  <a:srgbClr val="1A1A1A"/>
                </a:solidFill>
                <a:latin typeface="-apple-system"/>
              </a:rPr>
              <a:t>+</a:t>
            </a:r>
            <a:r>
              <a:rPr lang="zh-Hans" altLang="en-US" sz="2400" dirty="0">
                <a:solidFill>
                  <a:srgbClr val="1A1A1A"/>
                </a:solidFill>
                <a:latin typeface="-apple-system"/>
              </a:rPr>
              <a:t> </a:t>
            </a:r>
            <a:r>
              <a:rPr lang="en-US" altLang="zh-Hans" sz="2400" dirty="0">
                <a:solidFill>
                  <a:srgbClr val="1A1A1A"/>
                </a:solidFill>
                <a:latin typeface="-apple-system"/>
              </a:rPr>
              <a:t>333</a:t>
            </a:r>
            <a:r>
              <a:rPr lang="zh-Hans" altLang="en-US" sz="2400" dirty="0">
                <a:solidFill>
                  <a:srgbClr val="1A1A1A"/>
                </a:solidFill>
                <a:latin typeface="-apple-system"/>
              </a:rPr>
              <a:t> </a:t>
            </a:r>
            <a:r>
              <a:rPr lang="en-US" altLang="zh-Hans" sz="2400" dirty="0">
                <a:solidFill>
                  <a:srgbClr val="1A1A1A"/>
                </a:solidFill>
                <a:latin typeface="-apple-system"/>
              </a:rPr>
              <a:t>=</a:t>
            </a:r>
            <a:r>
              <a:rPr lang="zh-Hans" altLang="en-US" sz="2400" dirty="0">
                <a:solidFill>
                  <a:srgbClr val="1A1A1A"/>
                </a:solidFill>
                <a:latin typeface="-apple-system"/>
              </a:rPr>
              <a:t> </a:t>
            </a:r>
            <a:r>
              <a:rPr lang="en-US" altLang="zh-Hans" sz="2400" dirty="0">
                <a:solidFill>
                  <a:srgbClr val="1A1A1A"/>
                </a:solidFill>
                <a:latin typeface="-apple-system"/>
              </a:rPr>
              <a:t>784</a:t>
            </a:r>
            <a:r>
              <a:rPr lang="zh-Hans" altLang="en-US" sz="2400" dirty="0">
                <a:solidFill>
                  <a:srgbClr val="1A1A1A"/>
                </a:solidFill>
                <a:latin typeface="-apple-system"/>
              </a:rPr>
              <a:t> </a:t>
            </a:r>
            <a:r>
              <a:rPr lang="zh-CN" altLang="en-US" sz="2400" dirty="0">
                <a:solidFill>
                  <a:srgbClr val="1A1A1A"/>
                </a:solidFill>
                <a:latin typeface="-apple-system"/>
              </a:rPr>
              <a:t>个元素。</a:t>
            </a:r>
            <a:endParaRPr lang="zh-CN" altLang="en-US" sz="2400" dirty="0"/>
          </a:p>
        </p:txBody>
      </p:sp>
      <p:sp>
        <p:nvSpPr>
          <p:cNvPr id="7" name="矩形 6">
            <a:extLst>
              <a:ext uri="{FF2B5EF4-FFF2-40B4-BE49-F238E27FC236}">
                <a16:creationId xmlns:a16="http://schemas.microsoft.com/office/drawing/2014/main" id="{AC6FC7AC-D6DC-B448-81CC-949BBA29F6D8}"/>
              </a:ext>
            </a:extLst>
          </p:cNvPr>
          <p:cNvSpPr/>
          <p:nvPr/>
        </p:nvSpPr>
        <p:spPr>
          <a:xfrm>
            <a:off x="1752599" y="4804312"/>
            <a:ext cx="8915401" cy="830997"/>
          </a:xfrm>
          <a:prstGeom prst="rect">
            <a:avLst/>
          </a:prstGeom>
        </p:spPr>
        <p:txBody>
          <a:bodyPr wrap="square">
            <a:spAutoFit/>
          </a:bodyPr>
          <a:lstStyle/>
          <a:p>
            <a:r>
              <a:rPr lang="zh-CN" altLang="en-US" sz="2400" dirty="0">
                <a:solidFill>
                  <a:srgbClr val="1A1A1A"/>
                </a:solidFill>
                <a:latin typeface="-apple-system"/>
              </a:rPr>
              <a:t>只保留奇异值分解的前</a:t>
            </a:r>
            <a:r>
              <a:rPr lang="zh-Hans" altLang="en-US" sz="2400" dirty="0">
                <a:solidFill>
                  <a:srgbClr val="1A1A1A"/>
                </a:solidFill>
                <a:latin typeface="-apple-system"/>
              </a:rPr>
              <a:t> </a:t>
            </a:r>
            <a:r>
              <a:rPr lang="en-US" altLang="zh-CN" sz="2400" dirty="0">
                <a:solidFill>
                  <a:srgbClr val="1A1A1A"/>
                </a:solidFill>
                <a:latin typeface="-apple-system"/>
              </a:rPr>
              <a:t>50</a:t>
            </a:r>
            <a:r>
              <a:rPr lang="zh-CN" altLang="en-US" sz="2400" dirty="0">
                <a:solidFill>
                  <a:srgbClr val="1A1A1A"/>
                </a:solidFill>
                <a:latin typeface="-apple-system"/>
              </a:rPr>
              <a:t>项，则需要存储</a:t>
            </a:r>
            <a:r>
              <a:rPr lang="zh-Hans" altLang="en-US" sz="2400" dirty="0">
                <a:solidFill>
                  <a:srgbClr val="1A1A1A"/>
                </a:solidFill>
                <a:latin typeface="-apple-system"/>
              </a:rPr>
              <a:t> </a:t>
            </a:r>
            <a:r>
              <a:rPr lang="en-US" altLang="zh-Hans" sz="2400" dirty="0">
                <a:solidFill>
                  <a:srgbClr val="1A1A1A"/>
                </a:solidFill>
                <a:latin typeface="-apple-system"/>
              </a:rPr>
              <a:t>784</a:t>
            </a:r>
            <a:r>
              <a:rPr lang="zh-Hans" altLang="en-US" sz="2400" dirty="0">
                <a:solidFill>
                  <a:srgbClr val="1A1A1A"/>
                </a:solidFill>
                <a:latin typeface="-apple-system"/>
              </a:rPr>
              <a:t>*</a:t>
            </a:r>
            <a:r>
              <a:rPr lang="en-US" altLang="zh-Hans" sz="2400" dirty="0">
                <a:solidFill>
                  <a:srgbClr val="1A1A1A"/>
                </a:solidFill>
                <a:latin typeface="-apple-system"/>
              </a:rPr>
              <a:t>50</a:t>
            </a:r>
            <a:r>
              <a:rPr lang="zh-Hans" altLang="en-US" sz="2400" dirty="0">
                <a:solidFill>
                  <a:srgbClr val="1A1A1A"/>
                </a:solidFill>
                <a:latin typeface="-apple-system"/>
              </a:rPr>
              <a:t> </a:t>
            </a:r>
            <a:r>
              <a:rPr lang="en-US" altLang="zh-Hans" sz="2400" dirty="0">
                <a:solidFill>
                  <a:srgbClr val="1A1A1A"/>
                </a:solidFill>
                <a:latin typeface="-apple-system"/>
              </a:rPr>
              <a:t>=</a:t>
            </a:r>
            <a:r>
              <a:rPr lang="zh-Hans" altLang="en-US" sz="2400" dirty="0">
                <a:solidFill>
                  <a:srgbClr val="1A1A1A"/>
                </a:solidFill>
                <a:latin typeface="-apple-system"/>
              </a:rPr>
              <a:t> </a:t>
            </a:r>
            <a:r>
              <a:rPr lang="en-US" altLang="zh-Hans" sz="2400" dirty="0">
                <a:solidFill>
                  <a:srgbClr val="1A1A1A"/>
                </a:solidFill>
                <a:latin typeface="-apple-system"/>
              </a:rPr>
              <a:t>39200</a:t>
            </a:r>
            <a:r>
              <a:rPr lang="zh-Hans" altLang="en-US" sz="2400" dirty="0">
                <a:solidFill>
                  <a:srgbClr val="1A1A1A"/>
                </a:solidFill>
                <a:latin typeface="-apple-system"/>
              </a:rPr>
              <a:t> </a:t>
            </a:r>
            <a:r>
              <a:rPr lang="zh-CN" altLang="en-US" sz="2400" dirty="0">
                <a:solidFill>
                  <a:srgbClr val="1A1A1A"/>
                </a:solidFill>
                <a:latin typeface="-apple-system"/>
              </a:rPr>
              <a:t>个元素</a:t>
            </a:r>
            <a:r>
              <a:rPr lang="zh-Hans" altLang="en-US" sz="2400" dirty="0">
                <a:solidFill>
                  <a:srgbClr val="1A1A1A"/>
                </a:solidFill>
                <a:latin typeface="-apple-system"/>
              </a:rPr>
              <a:t> </a:t>
            </a:r>
            <a:endParaRPr lang="zh-CN" altLang="en-US" sz="2400" dirty="0"/>
          </a:p>
        </p:txBody>
      </p:sp>
      <p:sp>
        <p:nvSpPr>
          <p:cNvPr id="16" name="矩形 15">
            <a:extLst>
              <a:ext uri="{FF2B5EF4-FFF2-40B4-BE49-F238E27FC236}">
                <a16:creationId xmlns:a16="http://schemas.microsoft.com/office/drawing/2014/main" id="{F678FB5F-F8BE-E049-B54A-D2C85F34B122}"/>
              </a:ext>
            </a:extLst>
          </p:cNvPr>
          <p:cNvSpPr/>
          <p:nvPr/>
        </p:nvSpPr>
        <p:spPr>
          <a:xfrm>
            <a:off x="1752598" y="5555961"/>
            <a:ext cx="4572003" cy="523220"/>
          </a:xfrm>
          <a:prstGeom prst="rect">
            <a:avLst/>
          </a:prstGeom>
        </p:spPr>
        <p:txBody>
          <a:bodyPr wrap="square">
            <a:spAutoFit/>
          </a:bodyPr>
          <a:lstStyle/>
          <a:p>
            <a:r>
              <a:rPr lang="en-US" altLang="zh-Hans" sz="2800" dirty="0">
                <a:solidFill>
                  <a:srgbClr val="102DFF"/>
                </a:solidFill>
                <a:latin typeface="-apple-system"/>
              </a:rPr>
              <a:t>39200</a:t>
            </a:r>
            <a:r>
              <a:rPr lang="zh-Hans" altLang="en-US" sz="2800" dirty="0">
                <a:solidFill>
                  <a:srgbClr val="102DFF"/>
                </a:solidFill>
                <a:latin typeface="-apple-system"/>
              </a:rPr>
              <a:t> </a:t>
            </a:r>
            <a:r>
              <a:rPr lang="en-US" altLang="zh-Hans" sz="2800" dirty="0">
                <a:solidFill>
                  <a:srgbClr val="102DFF"/>
                </a:solidFill>
                <a:latin typeface="-apple-system"/>
              </a:rPr>
              <a:t>/149850</a:t>
            </a:r>
            <a:r>
              <a:rPr lang="zh-Hans" altLang="en-US" sz="2800" dirty="0">
                <a:solidFill>
                  <a:srgbClr val="102DFF"/>
                </a:solidFill>
                <a:latin typeface="-apple-system"/>
              </a:rPr>
              <a:t> </a:t>
            </a:r>
            <a:r>
              <a:rPr lang="en-US" altLang="zh-Hans" sz="2800" dirty="0">
                <a:solidFill>
                  <a:srgbClr val="102DFF"/>
                </a:solidFill>
                <a:latin typeface="-apple-system"/>
              </a:rPr>
              <a:t>=</a:t>
            </a:r>
            <a:r>
              <a:rPr lang="zh-Hans" altLang="en-US" sz="2800" dirty="0">
                <a:solidFill>
                  <a:srgbClr val="102DFF"/>
                </a:solidFill>
                <a:latin typeface="-apple-system"/>
              </a:rPr>
              <a:t> </a:t>
            </a:r>
            <a:r>
              <a:rPr lang="en-US" altLang="zh-Hans" sz="2800" dirty="0">
                <a:solidFill>
                  <a:srgbClr val="102DFF"/>
                </a:solidFill>
                <a:latin typeface="-apple-system"/>
              </a:rPr>
              <a:t>26%</a:t>
            </a:r>
            <a:r>
              <a:rPr lang="zh-Hans" altLang="en-US" sz="2800" dirty="0">
                <a:solidFill>
                  <a:srgbClr val="102DFF"/>
                </a:solidFill>
                <a:latin typeface="-apple-system"/>
              </a:rPr>
              <a:t>  </a:t>
            </a:r>
            <a:r>
              <a:rPr lang="en-US" altLang="zh-Hans" sz="2800" dirty="0">
                <a:solidFill>
                  <a:srgbClr val="102DFF"/>
                </a:solidFill>
                <a:latin typeface="-apple-system"/>
              </a:rPr>
              <a:t>!!!</a:t>
            </a:r>
            <a:r>
              <a:rPr lang="zh-Hans" altLang="en-US" sz="2800" dirty="0">
                <a:solidFill>
                  <a:srgbClr val="102DFF"/>
                </a:solidFill>
                <a:latin typeface="-apple-system"/>
              </a:rPr>
              <a:t>   </a:t>
            </a:r>
            <a:endParaRPr lang="zh-CN" altLang="en-US" sz="2800" dirty="0">
              <a:solidFill>
                <a:srgbClr val="102DFF"/>
              </a:solidFill>
            </a:endParaRPr>
          </a:p>
        </p:txBody>
      </p:sp>
    </p:spTree>
    <p:extLst>
      <p:ext uri="{BB962C8B-B14F-4D97-AF65-F5344CB8AC3E}">
        <p14:creationId xmlns:p14="http://schemas.microsoft.com/office/powerpoint/2010/main" val="689765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LDA</a:t>
            </a:r>
            <a:r>
              <a:rPr lang="zh-CN" altLang="en-US"/>
              <a:t>的目标</a:t>
            </a:r>
            <a:r>
              <a:rPr lang="en-US" altLang="zh-CN"/>
              <a:t>——</a:t>
            </a:r>
            <a:r>
              <a:rPr lang="zh-CN" altLang="en-US"/>
              <a:t>回顾</a:t>
            </a:r>
            <a:endParaRPr lang="zh-CN" altLang="en-US" dirty="0"/>
          </a:p>
        </p:txBody>
      </p:sp>
      <p:sp>
        <p:nvSpPr>
          <p:cNvPr id="3" name="object 3"/>
          <p:cNvSpPr/>
          <p:nvPr/>
        </p:nvSpPr>
        <p:spPr>
          <a:xfrm>
            <a:off x="3593935" y="1103759"/>
            <a:ext cx="1540495" cy="318301"/>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4" name="object 4"/>
          <p:cNvSpPr txBox="1"/>
          <p:nvPr/>
        </p:nvSpPr>
        <p:spPr>
          <a:xfrm>
            <a:off x="2037689" y="1127709"/>
            <a:ext cx="5201311" cy="1774845"/>
          </a:xfrm>
          <a:prstGeom prst="rect">
            <a:avLst/>
          </a:prstGeom>
        </p:spPr>
        <p:txBody>
          <a:bodyPr vert="horz" wrap="square" lIns="0" tIns="0" rIns="0" bIns="0" rtlCol="0">
            <a:spAutoFit/>
          </a:bodyPr>
          <a:lstStyle/>
          <a:p>
            <a:pPr marL="12700">
              <a:tabLst>
                <a:tab pos="3162935" algn="l"/>
              </a:tabLst>
            </a:pPr>
            <a:r>
              <a:rPr sz="2200" spc="-20" dirty="0">
                <a:solidFill>
                  <a:prstClr val="black"/>
                </a:solidFill>
                <a:latin typeface="FangSong"/>
                <a:cs typeface="FangSong"/>
              </a:rPr>
              <a:t>给</a:t>
            </a:r>
            <a:r>
              <a:rPr sz="2200" spc="-25" dirty="0">
                <a:solidFill>
                  <a:prstClr val="black"/>
                </a:solidFill>
                <a:latin typeface="FangSong"/>
                <a:cs typeface="FangSong"/>
              </a:rPr>
              <a:t>定数</a:t>
            </a:r>
            <a:r>
              <a:rPr sz="2200" spc="-20" dirty="0">
                <a:solidFill>
                  <a:prstClr val="black"/>
                </a:solidFill>
                <a:latin typeface="FangSong"/>
                <a:cs typeface="FangSong"/>
              </a:rPr>
              <a:t>据</a:t>
            </a:r>
            <a:r>
              <a:rPr sz="2200" spc="-25" dirty="0">
                <a:solidFill>
                  <a:prstClr val="black"/>
                </a:solidFill>
                <a:latin typeface="FangSong"/>
                <a:cs typeface="FangSong"/>
              </a:rPr>
              <a:t>集</a:t>
            </a:r>
            <a:r>
              <a:rPr sz="2200" spc="55" dirty="0">
                <a:solidFill>
                  <a:prstClr val="black"/>
                </a:solidFill>
                <a:latin typeface="FangSong"/>
                <a:cs typeface="FangSong"/>
              </a:rPr>
              <a:t> </a:t>
            </a:r>
            <a:r>
              <a:rPr sz="2200" u="heavy" spc="-10" dirty="0">
                <a:solidFill>
                  <a:prstClr val="black"/>
                </a:solidFill>
                <a:latin typeface="Times New Roman"/>
                <a:cs typeface="Times New Roman"/>
              </a:rPr>
              <a:t> </a:t>
            </a:r>
            <a:r>
              <a:rPr sz="2200" u="heavy" dirty="0">
                <a:solidFill>
                  <a:prstClr val="black"/>
                </a:solidFill>
                <a:latin typeface="Times New Roman"/>
                <a:cs typeface="Times New Roman"/>
              </a:rPr>
              <a:t>	</a:t>
            </a:r>
            <a:endParaRPr sz="2200" dirty="0">
              <a:solidFill>
                <a:prstClr val="black"/>
              </a:solidFill>
              <a:latin typeface="Times New Roman"/>
              <a:cs typeface="Times New Roman"/>
            </a:endParaRPr>
          </a:p>
          <a:p>
            <a:pPr marL="380365">
              <a:spcBef>
                <a:spcPts val="1605"/>
              </a:spcBef>
            </a:pPr>
            <a:r>
              <a:rPr sz="2000" dirty="0">
                <a:solidFill>
                  <a:prstClr val="black"/>
                </a:solidFill>
                <a:latin typeface="FangSong"/>
                <a:cs typeface="FangSong"/>
              </a:rPr>
              <a:t>第</a:t>
            </a:r>
            <a:r>
              <a:rPr sz="2000" spc="-509" dirty="0">
                <a:solidFill>
                  <a:prstClr val="black"/>
                </a:solidFill>
                <a:latin typeface="FangSong"/>
                <a:cs typeface="FangSong"/>
              </a:rPr>
              <a:t> </a:t>
            </a:r>
            <a:r>
              <a:rPr sz="2000" i="1" dirty="0">
                <a:solidFill>
                  <a:prstClr val="black"/>
                </a:solidFill>
                <a:latin typeface="Palatino Linotype"/>
                <a:cs typeface="Palatino Linotype"/>
              </a:rPr>
              <a:t>i</a:t>
            </a:r>
            <a:r>
              <a:rPr sz="2000" i="1" spc="-5" dirty="0">
                <a:solidFill>
                  <a:prstClr val="black"/>
                </a:solidFill>
                <a:latin typeface="Palatino Linotype"/>
                <a:cs typeface="Palatino Linotype"/>
              </a:rPr>
              <a:t> </a:t>
            </a:r>
            <a:r>
              <a:rPr sz="2000" spc="10" dirty="0">
                <a:solidFill>
                  <a:prstClr val="black"/>
                </a:solidFill>
                <a:latin typeface="FangSong"/>
                <a:cs typeface="FangSong"/>
              </a:rPr>
              <a:t>类示</a:t>
            </a:r>
            <a:r>
              <a:rPr sz="2000" dirty="0">
                <a:solidFill>
                  <a:prstClr val="black"/>
                </a:solidFill>
                <a:latin typeface="FangSong"/>
                <a:cs typeface="FangSong"/>
              </a:rPr>
              <a:t>例</a:t>
            </a:r>
            <a:r>
              <a:rPr sz="2000" spc="-15" dirty="0">
                <a:solidFill>
                  <a:prstClr val="black"/>
                </a:solidFill>
                <a:latin typeface="FangSong"/>
                <a:cs typeface="FangSong"/>
              </a:rPr>
              <a:t>的</a:t>
            </a:r>
            <a:r>
              <a:rPr sz="2000" dirty="0">
                <a:solidFill>
                  <a:srgbClr val="FF0000"/>
                </a:solidFill>
                <a:latin typeface="FangSong"/>
                <a:cs typeface="FangSong"/>
              </a:rPr>
              <a:t>集合</a:t>
            </a:r>
          </a:p>
          <a:p>
            <a:pPr marL="380365">
              <a:spcBef>
                <a:spcPts val="1200"/>
              </a:spcBef>
              <a:tabLst>
                <a:tab pos="3304540" algn="l"/>
              </a:tabLst>
            </a:pPr>
            <a:r>
              <a:rPr sz="2000" dirty="0">
                <a:solidFill>
                  <a:prstClr val="black"/>
                </a:solidFill>
                <a:latin typeface="FangSong"/>
                <a:cs typeface="FangSong"/>
              </a:rPr>
              <a:t>第</a:t>
            </a:r>
            <a:r>
              <a:rPr sz="2000" spc="-509" dirty="0">
                <a:solidFill>
                  <a:prstClr val="black"/>
                </a:solidFill>
                <a:latin typeface="FangSong"/>
                <a:cs typeface="FangSong"/>
              </a:rPr>
              <a:t> </a:t>
            </a:r>
            <a:r>
              <a:rPr sz="2000" i="1" dirty="0">
                <a:solidFill>
                  <a:prstClr val="black"/>
                </a:solidFill>
                <a:latin typeface="Palatino Linotype"/>
                <a:cs typeface="Palatino Linotype"/>
              </a:rPr>
              <a:t>i</a:t>
            </a:r>
            <a:r>
              <a:rPr sz="2000" i="1" spc="-5" dirty="0">
                <a:solidFill>
                  <a:prstClr val="black"/>
                </a:solidFill>
                <a:latin typeface="Palatino Linotype"/>
                <a:cs typeface="Palatino Linotype"/>
              </a:rPr>
              <a:t> </a:t>
            </a:r>
            <a:r>
              <a:rPr sz="2000" spc="10" dirty="0">
                <a:solidFill>
                  <a:prstClr val="black"/>
                </a:solidFill>
                <a:latin typeface="FangSong"/>
                <a:cs typeface="FangSong"/>
              </a:rPr>
              <a:t>类示</a:t>
            </a:r>
            <a:r>
              <a:rPr sz="2000" dirty="0">
                <a:solidFill>
                  <a:prstClr val="black"/>
                </a:solidFill>
                <a:latin typeface="FangSong"/>
                <a:cs typeface="FangSong"/>
              </a:rPr>
              <a:t>例</a:t>
            </a:r>
            <a:r>
              <a:rPr sz="2000" spc="-15" dirty="0">
                <a:solidFill>
                  <a:prstClr val="black"/>
                </a:solidFill>
                <a:latin typeface="FangSong"/>
                <a:cs typeface="FangSong"/>
              </a:rPr>
              <a:t>的</a:t>
            </a:r>
            <a:r>
              <a:rPr sz="2000" dirty="0">
                <a:solidFill>
                  <a:srgbClr val="FF0000"/>
                </a:solidFill>
                <a:latin typeface="FangSong"/>
                <a:cs typeface="FangSong"/>
              </a:rPr>
              <a:t>均值向量</a:t>
            </a:r>
            <a:r>
              <a:rPr sz="2000" spc="-250" dirty="0">
                <a:solidFill>
                  <a:prstClr val="black"/>
                </a:solidFill>
                <a:latin typeface="FangSong"/>
                <a:cs typeface="FangSong"/>
              </a:rPr>
              <a:t> </a:t>
            </a:r>
            <a:r>
              <a:rPr sz="2000" u="heavy" dirty="0">
                <a:solidFill>
                  <a:prstClr val="black"/>
                </a:solidFill>
                <a:latin typeface="Times New Roman"/>
                <a:cs typeface="Times New Roman"/>
              </a:rPr>
              <a:t> 	</a:t>
            </a:r>
            <a:endParaRPr sz="2000" dirty="0">
              <a:solidFill>
                <a:prstClr val="black"/>
              </a:solidFill>
              <a:latin typeface="Times New Roman"/>
              <a:cs typeface="Times New Roman"/>
            </a:endParaRPr>
          </a:p>
          <a:p>
            <a:pPr marL="380365">
              <a:spcBef>
                <a:spcPts val="1200"/>
              </a:spcBef>
            </a:pPr>
            <a:r>
              <a:rPr sz="2000" dirty="0">
                <a:solidFill>
                  <a:prstClr val="black"/>
                </a:solidFill>
                <a:latin typeface="FangSong"/>
                <a:cs typeface="FangSong"/>
              </a:rPr>
              <a:t>第</a:t>
            </a:r>
            <a:r>
              <a:rPr sz="2000" spc="-509" dirty="0">
                <a:solidFill>
                  <a:prstClr val="black"/>
                </a:solidFill>
                <a:latin typeface="FangSong"/>
                <a:cs typeface="FangSong"/>
              </a:rPr>
              <a:t> </a:t>
            </a:r>
            <a:r>
              <a:rPr sz="2000" i="1" dirty="0">
                <a:solidFill>
                  <a:prstClr val="black"/>
                </a:solidFill>
                <a:latin typeface="Palatino Linotype"/>
                <a:cs typeface="Palatino Linotype"/>
              </a:rPr>
              <a:t>i</a:t>
            </a:r>
            <a:r>
              <a:rPr sz="2000" i="1" spc="-5" dirty="0">
                <a:solidFill>
                  <a:prstClr val="black"/>
                </a:solidFill>
                <a:latin typeface="Palatino Linotype"/>
                <a:cs typeface="Palatino Linotype"/>
              </a:rPr>
              <a:t> </a:t>
            </a:r>
            <a:r>
              <a:rPr sz="2000" spc="10" dirty="0">
                <a:solidFill>
                  <a:prstClr val="black"/>
                </a:solidFill>
                <a:latin typeface="FangSong"/>
                <a:cs typeface="FangSong"/>
              </a:rPr>
              <a:t>类示</a:t>
            </a:r>
            <a:r>
              <a:rPr sz="2000" dirty="0">
                <a:solidFill>
                  <a:prstClr val="black"/>
                </a:solidFill>
                <a:latin typeface="FangSong"/>
                <a:cs typeface="FangSong"/>
              </a:rPr>
              <a:t>例</a:t>
            </a:r>
            <a:r>
              <a:rPr sz="2000" spc="-15" dirty="0">
                <a:solidFill>
                  <a:prstClr val="black"/>
                </a:solidFill>
                <a:latin typeface="FangSong"/>
                <a:cs typeface="FangSong"/>
              </a:rPr>
              <a:t>的</a:t>
            </a:r>
            <a:r>
              <a:rPr sz="2000" dirty="0">
                <a:solidFill>
                  <a:srgbClr val="FF0000"/>
                </a:solidFill>
                <a:latin typeface="FangSong"/>
                <a:cs typeface="FangSong"/>
              </a:rPr>
              <a:t>协方差</a:t>
            </a:r>
            <a:r>
              <a:rPr sz="2000" spc="-15" dirty="0">
                <a:solidFill>
                  <a:srgbClr val="FF0000"/>
                </a:solidFill>
                <a:latin typeface="FangSong"/>
                <a:cs typeface="FangSong"/>
              </a:rPr>
              <a:t>矩</a:t>
            </a:r>
            <a:r>
              <a:rPr sz="2000" dirty="0">
                <a:solidFill>
                  <a:srgbClr val="FF0000"/>
                </a:solidFill>
                <a:latin typeface="FangSong"/>
                <a:cs typeface="FangSong"/>
              </a:rPr>
              <a:t>阵</a:t>
            </a:r>
          </a:p>
        </p:txBody>
      </p:sp>
      <p:sp>
        <p:nvSpPr>
          <p:cNvPr id="5" name="object 5"/>
          <p:cNvSpPr/>
          <p:nvPr/>
        </p:nvSpPr>
        <p:spPr>
          <a:xfrm>
            <a:off x="4466538" y="1707847"/>
            <a:ext cx="289215" cy="238313"/>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4466532" y="1960248"/>
            <a:ext cx="289560" cy="0"/>
          </a:xfrm>
          <a:custGeom>
            <a:avLst/>
            <a:gdLst/>
            <a:ahLst/>
            <a:cxnLst/>
            <a:rect l="l" t="t" r="r" b="b"/>
            <a:pathLst>
              <a:path w="289560">
                <a:moveTo>
                  <a:pt x="0" y="0"/>
                </a:moveTo>
                <a:lnTo>
                  <a:pt x="289215" y="0"/>
                </a:lnTo>
              </a:path>
            </a:pathLst>
          </a:custGeom>
          <a:ln w="29438">
            <a:solidFill>
              <a:srgbClr val="FFFFFF"/>
            </a:solidFill>
          </a:ln>
        </p:spPr>
        <p:txBody>
          <a:bodyPr wrap="square" lIns="0" tIns="0" rIns="0" bIns="0" rtlCol="0"/>
          <a:lstStyle/>
          <a:p>
            <a:endParaRPr>
              <a:solidFill>
                <a:prstClr val="black"/>
              </a:solidFill>
            </a:endParaRPr>
          </a:p>
        </p:txBody>
      </p:sp>
      <p:sp>
        <p:nvSpPr>
          <p:cNvPr id="7" name="object 7"/>
          <p:cNvSpPr/>
          <p:nvPr/>
        </p:nvSpPr>
        <p:spPr>
          <a:xfrm>
            <a:off x="5002563" y="2175374"/>
            <a:ext cx="279820" cy="198914"/>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5238562" y="2608665"/>
            <a:ext cx="295439" cy="255358"/>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5238555" y="2879378"/>
            <a:ext cx="295910" cy="0"/>
          </a:xfrm>
          <a:custGeom>
            <a:avLst/>
            <a:gdLst/>
            <a:ahLst/>
            <a:cxnLst/>
            <a:rect l="l" t="t" r="r" b="b"/>
            <a:pathLst>
              <a:path w="295910">
                <a:moveTo>
                  <a:pt x="0" y="0"/>
                </a:moveTo>
                <a:lnTo>
                  <a:pt x="295439" y="0"/>
                </a:lnTo>
              </a:path>
            </a:pathLst>
          </a:custGeom>
          <a:ln w="31950">
            <a:solidFill>
              <a:srgbClr val="FFFFFF"/>
            </a:solidFill>
          </a:ln>
        </p:spPr>
        <p:txBody>
          <a:bodyPr wrap="square" lIns="0" tIns="0" rIns="0" bIns="0" rtlCol="0"/>
          <a:lstStyle/>
          <a:p>
            <a:endParaRPr>
              <a:solidFill>
                <a:prstClr val="black"/>
              </a:solidFill>
            </a:endParaRPr>
          </a:p>
        </p:txBody>
      </p:sp>
      <p:sp>
        <p:nvSpPr>
          <p:cNvPr id="10" name="object 10"/>
          <p:cNvSpPr/>
          <p:nvPr/>
        </p:nvSpPr>
        <p:spPr>
          <a:xfrm>
            <a:off x="6188806" y="3022999"/>
            <a:ext cx="693369" cy="288514"/>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11" name="object 11"/>
          <p:cNvSpPr/>
          <p:nvPr/>
        </p:nvSpPr>
        <p:spPr>
          <a:xfrm>
            <a:off x="7353289" y="3022841"/>
            <a:ext cx="683342" cy="289365"/>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12" name="object 12"/>
          <p:cNvSpPr/>
          <p:nvPr/>
        </p:nvSpPr>
        <p:spPr>
          <a:xfrm>
            <a:off x="4688119" y="3477420"/>
            <a:ext cx="989385" cy="282820"/>
          </a:xfrm>
          <a:prstGeom prst="rect">
            <a:avLst/>
          </a:prstGeom>
          <a:blipFill>
            <a:blip r:embed="rId9" cstate="print"/>
            <a:stretch>
              <a:fillRect/>
            </a:stretch>
          </a:blipFill>
        </p:spPr>
        <p:txBody>
          <a:bodyPr wrap="square" lIns="0" tIns="0" rIns="0" bIns="0" rtlCol="0"/>
          <a:lstStyle/>
          <a:p>
            <a:endParaRPr>
              <a:solidFill>
                <a:prstClr val="black"/>
              </a:solidFill>
            </a:endParaRPr>
          </a:p>
        </p:txBody>
      </p:sp>
      <p:sp>
        <p:nvSpPr>
          <p:cNvPr id="13" name="object 13"/>
          <p:cNvSpPr/>
          <p:nvPr/>
        </p:nvSpPr>
        <p:spPr>
          <a:xfrm>
            <a:off x="4688113" y="3774845"/>
            <a:ext cx="989965" cy="0"/>
          </a:xfrm>
          <a:custGeom>
            <a:avLst/>
            <a:gdLst/>
            <a:ahLst/>
            <a:cxnLst/>
            <a:rect l="l" t="t" r="r" b="b"/>
            <a:pathLst>
              <a:path w="989964">
                <a:moveTo>
                  <a:pt x="0" y="0"/>
                </a:moveTo>
                <a:lnTo>
                  <a:pt x="989385" y="0"/>
                </a:lnTo>
              </a:path>
            </a:pathLst>
          </a:custGeom>
          <a:ln w="30464">
            <a:solidFill>
              <a:srgbClr val="FFFFFF"/>
            </a:solidFill>
          </a:ln>
        </p:spPr>
        <p:txBody>
          <a:bodyPr wrap="square" lIns="0" tIns="0" rIns="0" bIns="0" rtlCol="0"/>
          <a:lstStyle/>
          <a:p>
            <a:endParaRPr>
              <a:solidFill>
                <a:prstClr val="black"/>
              </a:solidFill>
            </a:endParaRPr>
          </a:p>
        </p:txBody>
      </p:sp>
      <p:sp>
        <p:nvSpPr>
          <p:cNvPr id="14" name="object 14"/>
          <p:cNvSpPr/>
          <p:nvPr/>
        </p:nvSpPr>
        <p:spPr>
          <a:xfrm>
            <a:off x="6147489" y="3493848"/>
            <a:ext cx="940216" cy="258443"/>
          </a:xfrm>
          <a:prstGeom prst="rect">
            <a:avLst/>
          </a:prstGeom>
          <a:blipFill>
            <a:blip r:embed="rId10" cstate="print"/>
            <a:stretch>
              <a:fillRect/>
            </a:stretch>
          </a:blipFill>
        </p:spPr>
        <p:txBody>
          <a:bodyPr wrap="square" lIns="0" tIns="0" rIns="0" bIns="0" rtlCol="0"/>
          <a:lstStyle/>
          <a:p>
            <a:endParaRPr>
              <a:solidFill>
                <a:prstClr val="black"/>
              </a:solidFill>
            </a:endParaRPr>
          </a:p>
        </p:txBody>
      </p:sp>
      <p:sp>
        <p:nvSpPr>
          <p:cNvPr id="15" name="object 15"/>
          <p:cNvSpPr/>
          <p:nvPr/>
        </p:nvSpPr>
        <p:spPr>
          <a:xfrm>
            <a:off x="6147485" y="3765524"/>
            <a:ext cx="940435" cy="0"/>
          </a:xfrm>
          <a:custGeom>
            <a:avLst/>
            <a:gdLst/>
            <a:ahLst/>
            <a:cxnLst/>
            <a:rect l="l" t="t" r="r" b="b"/>
            <a:pathLst>
              <a:path w="940435">
                <a:moveTo>
                  <a:pt x="0" y="0"/>
                </a:moveTo>
                <a:lnTo>
                  <a:pt x="940216" y="0"/>
                </a:lnTo>
              </a:path>
            </a:pathLst>
          </a:custGeom>
          <a:ln w="27768">
            <a:solidFill>
              <a:srgbClr val="FFFFFF"/>
            </a:solidFill>
          </a:ln>
        </p:spPr>
        <p:txBody>
          <a:bodyPr wrap="square" lIns="0" tIns="0" rIns="0" bIns="0" rtlCol="0"/>
          <a:lstStyle/>
          <a:p>
            <a:endParaRPr>
              <a:solidFill>
                <a:prstClr val="black"/>
              </a:solidFill>
            </a:endParaRPr>
          </a:p>
        </p:txBody>
      </p:sp>
      <p:sp>
        <p:nvSpPr>
          <p:cNvPr id="16" name="object 16"/>
          <p:cNvSpPr txBox="1"/>
          <p:nvPr/>
        </p:nvSpPr>
        <p:spPr>
          <a:xfrm>
            <a:off x="2037690" y="3033533"/>
            <a:ext cx="6072505" cy="2015936"/>
          </a:xfrm>
          <a:prstGeom prst="rect">
            <a:avLst/>
          </a:prstGeom>
        </p:spPr>
        <p:txBody>
          <a:bodyPr vert="horz" wrap="square" lIns="0" tIns="0" rIns="0" bIns="0" rtlCol="0">
            <a:spAutoFit/>
          </a:bodyPr>
          <a:lstStyle/>
          <a:p>
            <a:pPr marL="380365">
              <a:tabLst>
                <a:tab pos="4904740" algn="l"/>
                <a:tab pos="6059170" algn="l"/>
              </a:tabLst>
            </a:pPr>
            <a:r>
              <a:rPr sz="2000" spc="10" dirty="0">
                <a:solidFill>
                  <a:prstClr val="black"/>
                </a:solidFill>
                <a:latin typeface="FangSong"/>
                <a:cs typeface="FangSong"/>
              </a:rPr>
              <a:t>两类</a:t>
            </a:r>
            <a:r>
              <a:rPr sz="2000" dirty="0">
                <a:solidFill>
                  <a:prstClr val="black"/>
                </a:solidFill>
                <a:latin typeface="FangSong"/>
                <a:cs typeface="FangSong"/>
              </a:rPr>
              <a:t>样本</a:t>
            </a:r>
            <a:r>
              <a:rPr sz="2000" spc="-15" dirty="0">
                <a:solidFill>
                  <a:prstClr val="black"/>
                </a:solidFill>
                <a:latin typeface="FangSong"/>
                <a:cs typeface="FangSong"/>
              </a:rPr>
              <a:t>的</a:t>
            </a:r>
            <a:r>
              <a:rPr sz="2000" dirty="0">
                <a:solidFill>
                  <a:srgbClr val="FF0000"/>
                </a:solidFill>
                <a:latin typeface="FangSong"/>
                <a:cs typeface="FangSong"/>
              </a:rPr>
              <a:t>中心</a:t>
            </a:r>
            <a:r>
              <a:rPr sz="2000" spc="-15" dirty="0">
                <a:solidFill>
                  <a:srgbClr val="FF0000"/>
                </a:solidFill>
                <a:latin typeface="FangSong"/>
                <a:cs typeface="FangSong"/>
              </a:rPr>
              <a:t>在</a:t>
            </a:r>
            <a:r>
              <a:rPr sz="2000" dirty="0">
                <a:solidFill>
                  <a:srgbClr val="FF0000"/>
                </a:solidFill>
                <a:latin typeface="FangSong"/>
                <a:cs typeface="FangSong"/>
              </a:rPr>
              <a:t>直线</a:t>
            </a:r>
            <a:r>
              <a:rPr sz="2000" spc="-15" dirty="0">
                <a:solidFill>
                  <a:srgbClr val="FF0000"/>
                </a:solidFill>
                <a:latin typeface="FangSong"/>
                <a:cs typeface="FangSong"/>
              </a:rPr>
              <a:t>上</a:t>
            </a:r>
            <a:r>
              <a:rPr sz="2000" dirty="0">
                <a:solidFill>
                  <a:srgbClr val="FF0000"/>
                </a:solidFill>
                <a:latin typeface="FangSong"/>
                <a:cs typeface="FangSong"/>
              </a:rPr>
              <a:t>的投</a:t>
            </a:r>
            <a:r>
              <a:rPr sz="2000" spc="-5" dirty="0">
                <a:solidFill>
                  <a:srgbClr val="FF0000"/>
                </a:solidFill>
                <a:latin typeface="FangSong"/>
                <a:cs typeface="FangSong"/>
              </a:rPr>
              <a:t>影</a:t>
            </a:r>
            <a:r>
              <a:rPr sz="2000" u="heavy" dirty="0">
                <a:solidFill>
                  <a:prstClr val="black"/>
                </a:solidFill>
                <a:latin typeface="FangSong"/>
                <a:cs typeface="FangSong"/>
              </a:rPr>
              <a:t>：</a:t>
            </a:r>
            <a:r>
              <a:rPr sz="2000" u="heavy" dirty="0">
                <a:solidFill>
                  <a:prstClr val="black"/>
                </a:solidFill>
                <a:latin typeface="Times New Roman"/>
                <a:cs typeface="Times New Roman"/>
              </a:rPr>
              <a:t> 	</a:t>
            </a:r>
            <a:r>
              <a:rPr sz="2000" dirty="0">
                <a:solidFill>
                  <a:prstClr val="black"/>
                </a:solidFill>
                <a:latin typeface="FangSong"/>
                <a:cs typeface="FangSong"/>
              </a:rPr>
              <a:t>和</a:t>
            </a:r>
            <a:r>
              <a:rPr sz="2000" spc="-155" dirty="0">
                <a:solidFill>
                  <a:prstClr val="black"/>
                </a:solidFill>
                <a:latin typeface="FangSong"/>
                <a:cs typeface="FangSong"/>
              </a:rPr>
              <a:t> </a:t>
            </a:r>
            <a:r>
              <a:rPr sz="2000" u="heavy" dirty="0">
                <a:solidFill>
                  <a:prstClr val="black"/>
                </a:solidFill>
                <a:latin typeface="Times New Roman"/>
                <a:cs typeface="Times New Roman"/>
              </a:rPr>
              <a:t> 	</a:t>
            </a:r>
            <a:endParaRPr sz="2000" dirty="0">
              <a:solidFill>
                <a:prstClr val="black"/>
              </a:solidFill>
              <a:latin typeface="Times New Roman"/>
              <a:cs typeface="Times New Roman"/>
            </a:endParaRPr>
          </a:p>
          <a:p>
            <a:pPr marL="12700" indent="367665">
              <a:spcBef>
                <a:spcPts val="1200"/>
              </a:spcBef>
              <a:tabLst>
                <a:tab pos="3745865" algn="l"/>
              </a:tabLst>
            </a:pPr>
            <a:r>
              <a:rPr sz="2000" spc="10" dirty="0">
                <a:solidFill>
                  <a:prstClr val="black"/>
                </a:solidFill>
                <a:latin typeface="FangSong"/>
                <a:cs typeface="FangSong"/>
              </a:rPr>
              <a:t>两类</a:t>
            </a:r>
            <a:r>
              <a:rPr sz="2000" dirty="0">
                <a:solidFill>
                  <a:prstClr val="black"/>
                </a:solidFill>
                <a:latin typeface="FangSong"/>
                <a:cs typeface="FangSong"/>
              </a:rPr>
              <a:t>样本</a:t>
            </a:r>
            <a:r>
              <a:rPr sz="2000" spc="-15" dirty="0">
                <a:solidFill>
                  <a:prstClr val="black"/>
                </a:solidFill>
                <a:latin typeface="FangSong"/>
                <a:cs typeface="FangSong"/>
              </a:rPr>
              <a:t>的</a:t>
            </a:r>
            <a:r>
              <a:rPr sz="2000" dirty="0">
                <a:solidFill>
                  <a:srgbClr val="FF0000"/>
                </a:solidFill>
                <a:latin typeface="FangSong"/>
                <a:cs typeface="FangSong"/>
              </a:rPr>
              <a:t>协方</a:t>
            </a:r>
            <a:r>
              <a:rPr sz="2000" spc="-15" dirty="0">
                <a:solidFill>
                  <a:srgbClr val="FF0000"/>
                </a:solidFill>
                <a:latin typeface="FangSong"/>
                <a:cs typeface="FangSong"/>
              </a:rPr>
              <a:t>差</a:t>
            </a:r>
            <a:r>
              <a:rPr sz="2000" dirty="0">
                <a:solidFill>
                  <a:prstClr val="black"/>
                </a:solidFill>
                <a:latin typeface="FangSong"/>
                <a:cs typeface="FangSong"/>
              </a:rPr>
              <a:t>：	和</a:t>
            </a:r>
          </a:p>
          <a:p>
            <a:pPr>
              <a:spcBef>
                <a:spcPts val="16"/>
              </a:spcBef>
            </a:pPr>
            <a:endParaRPr sz="2700" dirty="0">
              <a:solidFill>
                <a:prstClr val="black"/>
              </a:solidFill>
              <a:latin typeface="Times New Roman"/>
              <a:cs typeface="Times New Roman"/>
            </a:endParaRPr>
          </a:p>
          <a:p>
            <a:pPr marL="12700"/>
            <a:r>
              <a:rPr sz="2200" spc="-20" dirty="0">
                <a:solidFill>
                  <a:srgbClr val="FF0000"/>
                </a:solidFill>
                <a:latin typeface="FangSong"/>
                <a:cs typeface="FangSong"/>
              </a:rPr>
              <a:t>同类样例</a:t>
            </a:r>
            <a:r>
              <a:rPr sz="2200" spc="-20" dirty="0">
                <a:solidFill>
                  <a:prstClr val="black"/>
                </a:solidFill>
                <a:latin typeface="FangSong"/>
                <a:cs typeface="FangSong"/>
              </a:rPr>
              <a:t>的</a:t>
            </a:r>
            <a:r>
              <a:rPr sz="2200" spc="-25" dirty="0">
                <a:solidFill>
                  <a:prstClr val="black"/>
                </a:solidFill>
                <a:latin typeface="FangSong"/>
                <a:cs typeface="FangSong"/>
              </a:rPr>
              <a:t>投影点尽可</a:t>
            </a:r>
            <a:r>
              <a:rPr sz="2200" spc="-20" dirty="0">
                <a:solidFill>
                  <a:prstClr val="black"/>
                </a:solidFill>
                <a:latin typeface="FangSong"/>
                <a:cs typeface="FangSong"/>
              </a:rPr>
              <a:t>能</a:t>
            </a:r>
            <a:r>
              <a:rPr sz="2200" spc="-25" dirty="0">
                <a:solidFill>
                  <a:prstClr val="black"/>
                </a:solidFill>
                <a:latin typeface="FangSong"/>
                <a:cs typeface="FangSong"/>
              </a:rPr>
              <a:t>接近</a:t>
            </a:r>
            <a:r>
              <a:rPr sz="2200" spc="-315" dirty="0">
                <a:solidFill>
                  <a:prstClr val="black"/>
                </a:solidFill>
                <a:latin typeface="FangSong"/>
                <a:cs typeface="FangSong"/>
              </a:rPr>
              <a:t> </a:t>
            </a:r>
            <a:r>
              <a:rPr sz="2200" spc="-25" dirty="0">
                <a:solidFill>
                  <a:prstClr val="black"/>
                </a:solidFill>
                <a:latin typeface="Wingdings"/>
                <a:cs typeface="Wingdings"/>
              </a:rPr>
              <a:t></a:t>
            </a:r>
            <a:endParaRPr sz="2200" dirty="0">
              <a:solidFill>
                <a:prstClr val="black"/>
              </a:solidFill>
              <a:latin typeface="Wingdings"/>
              <a:cs typeface="Wingdings"/>
            </a:endParaRPr>
          </a:p>
          <a:p>
            <a:pPr marL="12700">
              <a:spcBef>
                <a:spcPts val="1200"/>
              </a:spcBef>
            </a:pPr>
            <a:r>
              <a:rPr sz="2200" spc="-20" dirty="0">
                <a:solidFill>
                  <a:srgbClr val="FF0000"/>
                </a:solidFill>
                <a:latin typeface="FangSong"/>
                <a:cs typeface="FangSong"/>
              </a:rPr>
              <a:t>异类样例</a:t>
            </a:r>
            <a:r>
              <a:rPr sz="2200" spc="-20" dirty="0">
                <a:solidFill>
                  <a:prstClr val="black"/>
                </a:solidFill>
                <a:latin typeface="FangSong"/>
                <a:cs typeface="FangSong"/>
              </a:rPr>
              <a:t>的</a:t>
            </a:r>
            <a:r>
              <a:rPr sz="2200" spc="-25" dirty="0">
                <a:solidFill>
                  <a:prstClr val="black"/>
                </a:solidFill>
                <a:latin typeface="FangSong"/>
                <a:cs typeface="FangSong"/>
              </a:rPr>
              <a:t>投影</a:t>
            </a:r>
            <a:r>
              <a:rPr sz="2200" spc="-20" dirty="0">
                <a:solidFill>
                  <a:prstClr val="black"/>
                </a:solidFill>
                <a:latin typeface="FangSong"/>
                <a:cs typeface="FangSong"/>
              </a:rPr>
              <a:t>点</a:t>
            </a:r>
            <a:r>
              <a:rPr sz="2200" spc="-25" dirty="0">
                <a:solidFill>
                  <a:prstClr val="black"/>
                </a:solidFill>
                <a:latin typeface="FangSong"/>
                <a:cs typeface="FangSong"/>
              </a:rPr>
              <a:t>尽可</a:t>
            </a:r>
            <a:r>
              <a:rPr sz="2200" spc="-20" dirty="0">
                <a:solidFill>
                  <a:prstClr val="black"/>
                </a:solidFill>
                <a:latin typeface="FangSong"/>
                <a:cs typeface="FangSong"/>
              </a:rPr>
              <a:t>能</a:t>
            </a:r>
            <a:r>
              <a:rPr sz="2200" spc="-25" dirty="0">
                <a:solidFill>
                  <a:prstClr val="black"/>
                </a:solidFill>
                <a:latin typeface="FangSong"/>
                <a:cs typeface="FangSong"/>
              </a:rPr>
              <a:t>远离</a:t>
            </a:r>
            <a:r>
              <a:rPr sz="2200" spc="-305" dirty="0">
                <a:solidFill>
                  <a:prstClr val="black"/>
                </a:solidFill>
                <a:latin typeface="FangSong"/>
                <a:cs typeface="FangSong"/>
              </a:rPr>
              <a:t> </a:t>
            </a:r>
            <a:r>
              <a:rPr sz="2200" spc="-25" dirty="0">
                <a:solidFill>
                  <a:prstClr val="black"/>
                </a:solidFill>
                <a:latin typeface="Wingdings"/>
                <a:cs typeface="Wingdings"/>
              </a:rPr>
              <a:t></a:t>
            </a:r>
            <a:endParaRPr sz="2200" dirty="0">
              <a:solidFill>
                <a:prstClr val="black"/>
              </a:solidFill>
              <a:latin typeface="Wingdings"/>
              <a:cs typeface="Wingdings"/>
            </a:endParaRPr>
          </a:p>
        </p:txBody>
      </p:sp>
      <p:sp>
        <p:nvSpPr>
          <p:cNvPr id="17" name="object 17"/>
          <p:cNvSpPr txBox="1"/>
          <p:nvPr/>
        </p:nvSpPr>
        <p:spPr>
          <a:xfrm>
            <a:off x="9120811" y="4196471"/>
            <a:ext cx="1166574" cy="830997"/>
          </a:xfrm>
          <a:prstGeom prst="rect">
            <a:avLst/>
          </a:prstGeom>
        </p:spPr>
        <p:txBody>
          <a:bodyPr vert="horz" wrap="square" lIns="0" tIns="0" rIns="0" bIns="0" rtlCol="0">
            <a:spAutoFit/>
          </a:bodyPr>
          <a:lstStyle/>
          <a:p>
            <a:pPr marL="12700"/>
            <a:r>
              <a:rPr sz="2200" spc="-20" dirty="0">
                <a:solidFill>
                  <a:srgbClr val="FF0000"/>
                </a:solidFill>
                <a:latin typeface="FangSong"/>
                <a:cs typeface="FangSong"/>
              </a:rPr>
              <a:t>尽可能</a:t>
            </a:r>
            <a:r>
              <a:rPr sz="2200" spc="-25" dirty="0">
                <a:solidFill>
                  <a:srgbClr val="FF0000"/>
                </a:solidFill>
                <a:latin typeface="FangSong"/>
                <a:cs typeface="FangSong"/>
              </a:rPr>
              <a:t>小</a:t>
            </a:r>
            <a:endParaRPr sz="2200" dirty="0">
              <a:solidFill>
                <a:srgbClr val="FF0000"/>
              </a:solidFill>
              <a:latin typeface="FangSong"/>
              <a:cs typeface="FangSong"/>
            </a:endParaRPr>
          </a:p>
          <a:p>
            <a:pPr marL="12700">
              <a:spcBef>
                <a:spcPts val="1200"/>
              </a:spcBef>
            </a:pPr>
            <a:r>
              <a:rPr sz="2200" spc="-15" dirty="0">
                <a:solidFill>
                  <a:srgbClr val="FF0000"/>
                </a:solidFill>
                <a:latin typeface="FangSong"/>
                <a:cs typeface="FangSong"/>
              </a:rPr>
              <a:t>尽可能大</a:t>
            </a:r>
            <a:endParaRPr sz="2200" dirty="0">
              <a:solidFill>
                <a:srgbClr val="FF0000"/>
              </a:solidFill>
              <a:latin typeface="FangSong"/>
              <a:cs typeface="FangSong"/>
            </a:endParaRPr>
          </a:p>
        </p:txBody>
      </p:sp>
      <p:sp>
        <p:nvSpPr>
          <p:cNvPr id="18" name="object 18"/>
          <p:cNvSpPr/>
          <p:nvPr/>
        </p:nvSpPr>
        <p:spPr>
          <a:xfrm>
            <a:off x="6135623" y="4117848"/>
            <a:ext cx="2741676" cy="426719"/>
          </a:xfrm>
          <a:prstGeom prst="rect">
            <a:avLst/>
          </a:prstGeom>
          <a:blipFill>
            <a:blip r:embed="rId11" cstate="print"/>
            <a:stretch>
              <a:fillRect/>
            </a:stretch>
          </a:blipFill>
        </p:spPr>
        <p:txBody>
          <a:bodyPr wrap="square" lIns="0" tIns="0" rIns="0" bIns="0" rtlCol="0"/>
          <a:lstStyle/>
          <a:p>
            <a:endParaRPr>
              <a:solidFill>
                <a:prstClr val="black"/>
              </a:solidFill>
            </a:endParaRPr>
          </a:p>
        </p:txBody>
      </p:sp>
      <p:sp>
        <p:nvSpPr>
          <p:cNvPr id="19" name="object 19"/>
          <p:cNvSpPr/>
          <p:nvPr/>
        </p:nvSpPr>
        <p:spPr>
          <a:xfrm>
            <a:off x="6123972" y="4529855"/>
            <a:ext cx="2639567" cy="627888"/>
          </a:xfrm>
          <a:prstGeom prst="rect">
            <a:avLst/>
          </a:prstGeom>
          <a:blipFill>
            <a:blip r:embed="rId12" cstate="print"/>
            <a:stretch>
              <a:fillRect/>
            </a:stretch>
          </a:blipFill>
        </p:spPr>
        <p:txBody>
          <a:bodyPr wrap="square" lIns="0" tIns="0" rIns="0" bIns="0" rtlCol="0"/>
          <a:lstStyle/>
          <a:p>
            <a:endParaRPr>
              <a:solidFill>
                <a:prstClr val="black"/>
              </a:solidFill>
            </a:endParaRPr>
          </a:p>
        </p:txBody>
      </p:sp>
      <p:sp>
        <p:nvSpPr>
          <p:cNvPr id="21" name="object 21"/>
          <p:cNvSpPr txBox="1"/>
          <p:nvPr/>
        </p:nvSpPr>
        <p:spPr>
          <a:xfrm>
            <a:off x="2037689" y="5283656"/>
            <a:ext cx="1701164" cy="338554"/>
          </a:xfrm>
          <a:prstGeom prst="rect">
            <a:avLst/>
          </a:prstGeom>
        </p:spPr>
        <p:txBody>
          <a:bodyPr vert="horz" wrap="square" lIns="0" tIns="0" rIns="0" bIns="0" rtlCol="0">
            <a:spAutoFit/>
          </a:bodyPr>
          <a:lstStyle/>
          <a:p>
            <a:pPr marL="12700"/>
            <a:r>
              <a:rPr sz="2200" spc="-20" dirty="0">
                <a:solidFill>
                  <a:prstClr val="black"/>
                </a:solidFill>
                <a:latin typeface="FangSong"/>
                <a:cs typeface="FangSong"/>
              </a:rPr>
              <a:t>于</a:t>
            </a:r>
            <a:r>
              <a:rPr sz="2200" spc="-25" dirty="0">
                <a:solidFill>
                  <a:prstClr val="black"/>
                </a:solidFill>
                <a:latin typeface="FangSong"/>
                <a:cs typeface="FangSong"/>
              </a:rPr>
              <a:t>是，</a:t>
            </a:r>
            <a:r>
              <a:rPr sz="2200" spc="-20" dirty="0">
                <a:solidFill>
                  <a:prstClr val="black"/>
                </a:solidFill>
                <a:latin typeface="FangSong"/>
                <a:cs typeface="FangSong"/>
              </a:rPr>
              <a:t>最</a:t>
            </a:r>
            <a:r>
              <a:rPr sz="2200" spc="-25" dirty="0">
                <a:solidFill>
                  <a:prstClr val="black"/>
                </a:solidFill>
                <a:latin typeface="FangSong"/>
                <a:cs typeface="FangSong"/>
              </a:rPr>
              <a:t>大化</a:t>
            </a:r>
            <a:endParaRPr sz="2200">
              <a:solidFill>
                <a:prstClr val="black"/>
              </a:solidFill>
              <a:latin typeface="FangSong"/>
              <a:cs typeface="FangSong"/>
            </a:endParaRPr>
          </a:p>
        </p:txBody>
      </p:sp>
      <p:grpSp>
        <p:nvGrpSpPr>
          <p:cNvPr id="24" name="组 23"/>
          <p:cNvGrpSpPr/>
          <p:nvPr/>
        </p:nvGrpSpPr>
        <p:grpSpPr>
          <a:xfrm>
            <a:off x="3926833" y="5300925"/>
            <a:ext cx="6370319" cy="878783"/>
            <a:chOff x="1702307" y="5396484"/>
            <a:chExt cx="7030212" cy="934212"/>
          </a:xfrm>
        </p:grpSpPr>
        <p:sp>
          <p:nvSpPr>
            <p:cNvPr id="20" name="object 20"/>
            <p:cNvSpPr/>
            <p:nvPr/>
          </p:nvSpPr>
          <p:spPr>
            <a:xfrm>
              <a:off x="1702307" y="5396484"/>
              <a:ext cx="3137916" cy="934212"/>
            </a:xfrm>
            <a:prstGeom prst="rect">
              <a:avLst/>
            </a:prstGeom>
            <a:blipFill>
              <a:blip r:embed="rId13" cstate="print"/>
              <a:stretch>
                <a:fillRect/>
              </a:stretch>
            </a:blipFill>
          </p:spPr>
          <p:txBody>
            <a:bodyPr wrap="square" lIns="0" tIns="0" rIns="0" bIns="0" rtlCol="0"/>
            <a:lstStyle/>
            <a:p>
              <a:endParaRPr>
                <a:solidFill>
                  <a:prstClr val="black"/>
                </a:solidFill>
              </a:endParaRPr>
            </a:p>
          </p:txBody>
        </p:sp>
        <p:sp>
          <p:nvSpPr>
            <p:cNvPr id="22" name="object 22"/>
            <p:cNvSpPr/>
            <p:nvPr/>
          </p:nvSpPr>
          <p:spPr>
            <a:xfrm>
              <a:off x="4840223" y="5489447"/>
              <a:ext cx="3892296" cy="812291"/>
            </a:xfrm>
            <a:prstGeom prst="rect">
              <a:avLst/>
            </a:prstGeom>
            <a:blipFill>
              <a:blip r:embed="rId14" cstate="print"/>
              <a:stretch>
                <a:fillRect/>
              </a:stretch>
            </a:blipFill>
          </p:spPr>
          <p:txBody>
            <a:bodyPr wrap="square" lIns="0" tIns="0" rIns="0" bIns="0" rtlCol="0"/>
            <a:lstStyle/>
            <a:p>
              <a:endParaRPr>
                <a:solidFill>
                  <a:prstClr val="black"/>
                </a:solidFill>
              </a:endParaRPr>
            </a:p>
          </p:txBody>
        </p:sp>
      </p:grpSp>
      <p:sp>
        <p:nvSpPr>
          <p:cNvPr id="23" name="object 3"/>
          <p:cNvSpPr/>
          <p:nvPr/>
        </p:nvSpPr>
        <p:spPr>
          <a:xfrm>
            <a:off x="5932692" y="32464"/>
            <a:ext cx="3973308" cy="2766882"/>
          </a:xfrm>
          <a:prstGeom prst="rect">
            <a:avLst/>
          </a:prstGeom>
          <a:blipFill>
            <a:blip r:embed="rId15"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3160170825"/>
      </p:ext>
    </p:extLst>
  </p:cSld>
  <p:clrMapOvr>
    <a:masterClrMapping/>
  </p:clrMapOvr>
  <p:extLst mod="1"/>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内容占位符 1"/>
          <p:cNvSpPr txBox="1">
            <a:spLocks/>
          </p:cNvSpPr>
          <p:nvPr/>
        </p:nvSpPr>
        <p:spPr>
          <a:xfrm>
            <a:off x="609600" y="1040891"/>
            <a:ext cx="10820400" cy="5198067"/>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Clr>
                <a:srgbClr val="16754D"/>
              </a:buClr>
            </a:pPr>
            <a:r>
              <a:rPr lang="zh-CN" altLang="en-US" sz="2800" dirty="0">
                <a:latin typeface="STXinwei" charset="-122"/>
              </a:rPr>
              <a:t>实际问题往往需要研究多个特征，而这些</a:t>
            </a:r>
            <a:r>
              <a:rPr lang="zh-CN" altLang="en-US" sz="2800" dirty="0">
                <a:solidFill>
                  <a:srgbClr val="FF0000"/>
                </a:solidFill>
                <a:latin typeface="STXinwei" charset="-122"/>
              </a:rPr>
              <a:t>特征存在一定的相关性</a:t>
            </a:r>
            <a:endParaRPr lang="en-US" altLang="zh-CN" sz="2800" dirty="0">
              <a:solidFill>
                <a:srgbClr val="FF0000"/>
              </a:solidFill>
              <a:latin typeface="STXinwei" charset="-122"/>
            </a:endParaRPr>
          </a:p>
          <a:p>
            <a:pPr marL="914400" lvl="1" indent="-457200">
              <a:lnSpc>
                <a:spcPct val="100000"/>
              </a:lnSpc>
              <a:buClr>
                <a:srgbClr val="16754D"/>
              </a:buClr>
            </a:pPr>
            <a:r>
              <a:rPr lang="zh-CN" altLang="en-US" sz="2800" dirty="0">
                <a:latin typeface="STXinwei" charset="-122"/>
              </a:rPr>
              <a:t>数据量增加了问题的复杂性</a:t>
            </a:r>
            <a:endParaRPr lang="en-US" altLang="zh-CN" sz="2800" dirty="0">
              <a:solidFill>
                <a:srgbClr val="FF0000"/>
              </a:solidFill>
              <a:latin typeface="STXinwei" charset="-122"/>
            </a:endParaRPr>
          </a:p>
          <a:p>
            <a:pPr>
              <a:lnSpc>
                <a:spcPct val="100000"/>
              </a:lnSpc>
              <a:buClr>
                <a:srgbClr val="16754D"/>
              </a:buClr>
            </a:pPr>
            <a:endParaRPr lang="en-US" altLang="zh-CN" sz="2800" dirty="0">
              <a:solidFill>
                <a:srgbClr val="FF0000"/>
              </a:solidFill>
              <a:latin typeface="STXinwei" charset="-122"/>
            </a:endParaRPr>
          </a:p>
          <a:p>
            <a:pPr marL="457200" indent="-457200">
              <a:lnSpc>
                <a:spcPct val="100000"/>
              </a:lnSpc>
              <a:buClr>
                <a:srgbClr val="16754D"/>
              </a:buClr>
            </a:pPr>
            <a:r>
              <a:rPr lang="zh-CN" altLang="en-US" sz="2800" dirty="0">
                <a:latin typeface="STXinwei" charset="-122"/>
              </a:rPr>
              <a:t>将多个特征综合为</a:t>
            </a:r>
            <a:r>
              <a:rPr lang="zh-CN" altLang="en-US" sz="2800" dirty="0">
                <a:solidFill>
                  <a:srgbClr val="FF0000"/>
                </a:solidFill>
                <a:latin typeface="STXinwei" charset="-122"/>
              </a:rPr>
              <a:t>少数几个代表性特征</a:t>
            </a:r>
            <a:endParaRPr lang="en-US" altLang="zh-CN" sz="2800" dirty="0">
              <a:solidFill>
                <a:srgbClr val="FF0000"/>
              </a:solidFill>
              <a:latin typeface="STXinwei" charset="-122"/>
            </a:endParaRPr>
          </a:p>
          <a:p>
            <a:pPr marL="914400" lvl="1" indent="-457200">
              <a:buFont typeface="Wingdings" charset="2"/>
              <a:buChar char="l"/>
            </a:pPr>
            <a:r>
              <a:rPr lang="zh-CN" altLang="en-US" sz="2800" dirty="0">
                <a:latin typeface="STXinwei" charset="-122"/>
              </a:rPr>
              <a:t>既能够代表原始特征的绝大多数信息， </a:t>
            </a:r>
            <a:endParaRPr lang="en-US" altLang="zh-CN" sz="2800" dirty="0"/>
          </a:p>
          <a:p>
            <a:pPr marL="914400" lvl="1" indent="-457200">
              <a:buFont typeface="Wingdings" charset="2"/>
              <a:buChar char="l"/>
            </a:pPr>
            <a:r>
              <a:rPr lang="zh-CN" altLang="en-US" sz="2800" dirty="0">
                <a:latin typeface="STXinwei" charset="-122"/>
              </a:rPr>
              <a:t>组合后的特征又互不相关，</a:t>
            </a:r>
            <a:r>
              <a:rPr lang="zh-CN" altLang="en-US" sz="2800" dirty="0">
                <a:solidFill>
                  <a:srgbClr val="FF0000"/>
                </a:solidFill>
                <a:latin typeface="STXinwei" charset="-122"/>
              </a:rPr>
              <a:t>降低相关性</a:t>
            </a:r>
            <a:r>
              <a:rPr lang="zh-CN" altLang="en-US" sz="2800" dirty="0">
                <a:latin typeface="STXinwei" charset="-122"/>
              </a:rPr>
              <a:t>。 </a:t>
            </a:r>
            <a:endParaRPr lang="en-US" altLang="zh-CN" sz="2800" dirty="0">
              <a:solidFill>
                <a:srgbClr val="CC0000"/>
              </a:solidFill>
              <a:latin typeface="Wingdings" charset="2"/>
            </a:endParaRPr>
          </a:p>
          <a:p>
            <a:pPr marL="914400" lvl="1" indent="-457200">
              <a:buFont typeface="Wingdings" charset="2"/>
              <a:buChar char="l"/>
            </a:pPr>
            <a:r>
              <a:rPr lang="zh-CN" altLang="en-US" sz="2800" dirty="0">
                <a:latin typeface="STXinwei" charset="-122"/>
              </a:rPr>
              <a:t>主成分 </a:t>
            </a:r>
            <a:endParaRPr lang="en-US" altLang="zh-CN" sz="2800" dirty="0"/>
          </a:p>
          <a:p>
            <a:pPr lvl="1">
              <a:lnSpc>
                <a:spcPct val="100000"/>
              </a:lnSpc>
              <a:buClr>
                <a:srgbClr val="16754D"/>
              </a:buClr>
            </a:pPr>
            <a:endParaRPr lang="en-US" altLang="zh-CN" dirty="0">
              <a:solidFill>
                <a:prstClr val="black"/>
              </a:solidFill>
            </a:endParaRPr>
          </a:p>
          <a:p>
            <a:pPr marL="457200" indent="-457200">
              <a:lnSpc>
                <a:spcPct val="100000"/>
              </a:lnSpc>
              <a:buClr>
                <a:srgbClr val="16754D"/>
              </a:buClr>
            </a:pPr>
            <a:r>
              <a:rPr lang="zh-CN" altLang="en-US" sz="2800" dirty="0"/>
              <a:t>即主成分分析。 </a:t>
            </a:r>
            <a:endParaRPr lang="en-US" altLang="zh-CN" sz="2800" dirty="0">
              <a:latin typeface="STXinwei" charset="-122"/>
            </a:endParaRPr>
          </a:p>
          <a:p>
            <a:pPr>
              <a:lnSpc>
                <a:spcPct val="100000"/>
              </a:lnSpc>
              <a:buClr>
                <a:srgbClr val="16754D"/>
              </a:buClr>
            </a:pPr>
            <a:endParaRPr lang="en-US" altLang="zh-CN" sz="2400" dirty="0">
              <a:solidFill>
                <a:prstClr val="black"/>
              </a:solidFill>
            </a:endParaRPr>
          </a:p>
        </p:txBody>
      </p:sp>
      <p:sp>
        <p:nvSpPr>
          <p:cNvPr id="4" name="标题 3"/>
          <p:cNvSpPr>
            <a:spLocks noGrp="1"/>
          </p:cNvSpPr>
          <p:nvPr>
            <p:ph type="title"/>
          </p:nvPr>
        </p:nvSpPr>
        <p:spPr/>
        <p:txBody>
          <a:bodyPr/>
          <a:lstStyle/>
          <a:p>
            <a:r>
              <a:rPr lang="en-US" altLang="zh-CN"/>
              <a:t>PCA</a:t>
            </a:r>
            <a:r>
              <a:rPr lang="zh-CN" altLang="en-US"/>
              <a:t> </a:t>
            </a:r>
            <a:r>
              <a:rPr lang="mr-IN" altLang="zh-CN"/>
              <a:t>–</a:t>
            </a:r>
            <a:r>
              <a:rPr lang="zh-CN" altLang="en-US"/>
              <a:t> </a:t>
            </a:r>
            <a:r>
              <a:rPr lang="en-US" altLang="zh-CN"/>
              <a:t>Principle</a:t>
            </a:r>
            <a:r>
              <a:rPr lang="zh-CN" altLang="en-US"/>
              <a:t> </a:t>
            </a:r>
            <a:r>
              <a:rPr lang="en-US" altLang="zh-CN"/>
              <a:t>Component</a:t>
            </a:r>
            <a:r>
              <a:rPr lang="zh-CN" altLang="en-US"/>
              <a:t> </a:t>
            </a:r>
            <a:r>
              <a:rPr lang="en-US" altLang="zh-CN"/>
              <a:t>Analysis</a:t>
            </a:r>
            <a:endParaRPr lang="zh-CN" altLang="en-US" dirty="0"/>
          </a:p>
        </p:txBody>
      </p:sp>
    </p:spTree>
    <p:custDataLst>
      <p:tags r:id="rId1"/>
    </p:custDataLst>
    <p:extLst>
      <p:ext uri="{BB962C8B-B14F-4D97-AF65-F5344CB8AC3E}">
        <p14:creationId xmlns:p14="http://schemas.microsoft.com/office/powerpoint/2010/main" val="313945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27">
                                            <p:txEl>
                                              <p:pRg st="3" end="3"/>
                                            </p:txEl>
                                          </p:spTgt>
                                        </p:tgtEl>
                                        <p:attrNameLst>
                                          <p:attrName>style.textDecorationUnderline</p:attrName>
                                        </p:attrNameLst>
                                      </p:cBhvr>
                                      <p:to>
                                        <p:strVal val="true"/>
                                      </p:to>
                                    </p:set>
                                  </p:childTnLst>
                                </p:cTn>
                              </p:par>
                              <p:par>
                                <p:cTn id="7" presetID="18" presetClass="emph" presetSubtype="0" fill="hold" nodeType="withEffect">
                                  <p:stCondLst>
                                    <p:cond delay="0"/>
                                  </p:stCondLst>
                                  <p:iterate type="lt">
                                    <p:tmPct val="4000"/>
                                  </p:iterate>
                                  <p:childTnLst>
                                    <p:set>
                                      <p:cBhvr override="childStyle">
                                        <p:cTn id="8" dur="500" fill="hold"/>
                                        <p:tgtEl>
                                          <p:spTgt spid="27">
                                            <p:txEl>
                                              <p:pRg st="4" end="4"/>
                                            </p:txEl>
                                          </p:spTgt>
                                        </p:tgtEl>
                                        <p:attrNameLst>
                                          <p:attrName>style.textDecorationUnderline</p:attrName>
                                        </p:attrNameLst>
                                      </p:cBhvr>
                                      <p:to>
                                        <p:strVal val="true"/>
                                      </p:to>
                                    </p:set>
                                  </p:childTnLst>
                                </p:cTn>
                              </p:par>
                              <p:par>
                                <p:cTn id="9" presetID="18" presetClass="emph" presetSubtype="0" fill="hold" nodeType="withEffect">
                                  <p:stCondLst>
                                    <p:cond delay="0"/>
                                  </p:stCondLst>
                                  <p:iterate type="lt">
                                    <p:tmPct val="4000"/>
                                  </p:iterate>
                                  <p:childTnLst>
                                    <p:set>
                                      <p:cBhvr override="childStyle">
                                        <p:cTn id="10" dur="500" fill="hold"/>
                                        <p:tgtEl>
                                          <p:spTgt spid="27">
                                            <p:txEl>
                                              <p:pRg st="5" end="5"/>
                                            </p:txEl>
                                          </p:spTgt>
                                        </p:tgtEl>
                                        <p:attrNameLst>
                                          <p:attrName>style.textDecorationUnderline</p:attrName>
                                        </p:attrNameLst>
                                      </p:cBhvr>
                                      <p:to>
                                        <p:strVal val="true"/>
                                      </p:to>
                                    </p:set>
                                  </p:childTnLst>
                                </p:cTn>
                              </p:par>
                              <p:par>
                                <p:cTn id="11" presetID="18" presetClass="emph" presetSubtype="0" fill="hold" nodeType="withEffect">
                                  <p:stCondLst>
                                    <p:cond delay="0"/>
                                  </p:stCondLst>
                                  <p:iterate type="lt">
                                    <p:tmPct val="4000"/>
                                  </p:iterate>
                                  <p:childTnLst>
                                    <p:set>
                                      <p:cBhvr override="childStyle">
                                        <p:cTn id="12" dur="500" fill="hold"/>
                                        <p:tgtEl>
                                          <p:spTgt spid="27">
                                            <p:txEl>
                                              <p:pRg st="6" end="6"/>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内容占位符 1"/>
          <p:cNvSpPr txBox="1">
            <a:spLocks/>
          </p:cNvSpPr>
          <p:nvPr/>
        </p:nvSpPr>
        <p:spPr>
          <a:xfrm>
            <a:off x="609600" y="914400"/>
            <a:ext cx="10253133" cy="5664710"/>
          </a:xfrm>
          <a:prstGeom prst="rect">
            <a:avLst/>
          </a:prstGeom>
        </p:spPr>
        <p:txBody>
          <a:bodyPr vert="horz" lIns="91440" tIns="45720" rIns="91440" bIns="45720" rtlCol="0">
            <a:normAutofit fontScale="85000" lnSpcReduction="20000"/>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Clr>
                <a:srgbClr val="16754D"/>
              </a:buClr>
            </a:pPr>
            <a:r>
              <a:rPr lang="zh-CN" altLang="en-US" sz="2800" dirty="0"/>
              <a:t>对于 </a:t>
            </a:r>
            <a:r>
              <a:rPr lang="en-US" altLang="zh-CN" sz="2800" dirty="0">
                <a:solidFill>
                  <a:srgbClr val="FF0000"/>
                </a:solidFill>
              </a:rPr>
              <a:t>n</a:t>
            </a:r>
            <a:r>
              <a:rPr lang="zh-CN" altLang="en-US" sz="2800" dirty="0">
                <a:solidFill>
                  <a:srgbClr val="FF0000"/>
                </a:solidFill>
              </a:rPr>
              <a:t>个特征</a:t>
            </a:r>
            <a:r>
              <a:rPr lang="zh-CN" altLang="en-US" sz="2800" dirty="0"/>
              <a:t>的 </a:t>
            </a:r>
            <a:r>
              <a:rPr lang="en-US" altLang="zh-CN" sz="2800" dirty="0">
                <a:solidFill>
                  <a:srgbClr val="0D1DFF"/>
                </a:solidFill>
              </a:rPr>
              <a:t>m</a:t>
            </a:r>
            <a:r>
              <a:rPr lang="zh-CN" altLang="en-US" sz="2800" dirty="0">
                <a:solidFill>
                  <a:srgbClr val="0D1DFF"/>
                </a:solidFill>
              </a:rPr>
              <a:t>个样本</a:t>
            </a:r>
            <a:r>
              <a:rPr lang="zh-CN" altLang="en-US" sz="2800" dirty="0"/>
              <a:t>，</a:t>
            </a:r>
            <a:endParaRPr lang="en-US" altLang="zh-CN" sz="2800" dirty="0"/>
          </a:p>
          <a:p>
            <a:pPr marL="457200" indent="-457200">
              <a:lnSpc>
                <a:spcPct val="100000"/>
              </a:lnSpc>
              <a:buClr>
                <a:srgbClr val="16754D"/>
              </a:buClr>
            </a:pPr>
            <a:r>
              <a:rPr lang="zh-CN" altLang="en-US" sz="2800" dirty="0"/>
              <a:t>将每个样本写</a:t>
            </a:r>
            <a:r>
              <a:rPr lang="zh-CN" altLang="en-US" sz="2800" dirty="0">
                <a:solidFill>
                  <a:srgbClr val="C00000"/>
                </a:solidFill>
              </a:rPr>
              <a:t>成行向量</a:t>
            </a:r>
            <a:r>
              <a:rPr lang="zh-CN" altLang="en-US" sz="2800" dirty="0"/>
              <a:t>，</a:t>
            </a:r>
            <a:endParaRPr lang="en-US" altLang="zh-CN" sz="2800" dirty="0"/>
          </a:p>
          <a:p>
            <a:pPr marL="457200" indent="-457200">
              <a:lnSpc>
                <a:spcPct val="100000"/>
              </a:lnSpc>
              <a:buClr>
                <a:srgbClr val="16754D"/>
              </a:buClr>
            </a:pPr>
            <a:r>
              <a:rPr lang="zh-CN" altLang="en-US" sz="2800" dirty="0"/>
              <a:t>得到矩阵 </a:t>
            </a:r>
            <a:r>
              <a:rPr lang="en-US" altLang="zh-CN" sz="2800" dirty="0"/>
              <a:t>A</a:t>
            </a:r>
            <a:r>
              <a:rPr lang="zh-CN" altLang="en-US" sz="2800" dirty="0"/>
              <a:t>：</a:t>
            </a:r>
            <a:endParaRPr lang="en-US" altLang="zh-CN" sz="2800" dirty="0"/>
          </a:p>
          <a:p>
            <a:pPr marL="457200" indent="-457200">
              <a:lnSpc>
                <a:spcPct val="100000"/>
              </a:lnSpc>
              <a:buClr>
                <a:srgbClr val="16754D"/>
              </a:buClr>
            </a:pPr>
            <a:endParaRPr lang="en-US" altLang="zh-CN" sz="2800" dirty="0">
              <a:solidFill>
                <a:srgbClr val="FF0000"/>
              </a:solidFill>
              <a:latin typeface="STXinwei" charset="-122"/>
            </a:endParaRPr>
          </a:p>
          <a:p>
            <a:pPr>
              <a:lnSpc>
                <a:spcPct val="100000"/>
              </a:lnSpc>
              <a:buClr>
                <a:srgbClr val="16754D"/>
              </a:buClr>
            </a:pPr>
            <a:endParaRPr lang="en-US" altLang="zh-CN" sz="2800" dirty="0">
              <a:solidFill>
                <a:srgbClr val="FF0000"/>
              </a:solidFill>
              <a:latin typeface="STXinwei" charset="-122"/>
            </a:endParaRPr>
          </a:p>
          <a:p>
            <a:pPr>
              <a:lnSpc>
                <a:spcPct val="100000"/>
              </a:lnSpc>
              <a:buClr>
                <a:srgbClr val="16754D"/>
              </a:buClr>
            </a:pPr>
            <a:endParaRPr lang="en-US" altLang="zh-CN" sz="2400" dirty="0">
              <a:solidFill>
                <a:prstClr val="black"/>
              </a:solidFill>
            </a:endParaRPr>
          </a:p>
          <a:p>
            <a:pPr>
              <a:lnSpc>
                <a:spcPct val="100000"/>
              </a:lnSpc>
              <a:buClr>
                <a:srgbClr val="16754D"/>
              </a:buClr>
            </a:pPr>
            <a:endParaRPr lang="en-US" altLang="zh-CN" sz="2400" dirty="0">
              <a:solidFill>
                <a:prstClr val="black"/>
              </a:solidFill>
            </a:endParaRPr>
          </a:p>
          <a:p>
            <a:pPr>
              <a:lnSpc>
                <a:spcPct val="100000"/>
              </a:lnSpc>
              <a:buClr>
                <a:srgbClr val="16754D"/>
              </a:buClr>
            </a:pPr>
            <a:endParaRPr lang="en-US" altLang="zh-CN" sz="2400" dirty="0">
              <a:solidFill>
                <a:prstClr val="black"/>
              </a:solidFill>
            </a:endParaRPr>
          </a:p>
          <a:p>
            <a:pPr marL="457200" indent="-457200">
              <a:lnSpc>
                <a:spcPct val="140000"/>
              </a:lnSpc>
              <a:buClr>
                <a:srgbClr val="16754D"/>
              </a:buClr>
            </a:pPr>
            <a:r>
              <a:rPr lang="zh-CN" altLang="en-US" sz="2800" dirty="0"/>
              <a:t>思路</a:t>
            </a:r>
            <a:r>
              <a:rPr lang="en-US" altLang="zh-CN" sz="2800" dirty="0"/>
              <a:t>:</a:t>
            </a:r>
            <a:r>
              <a:rPr lang="zh-CN" altLang="en-US" sz="2800" dirty="0"/>
              <a:t> 寻找样本的</a:t>
            </a:r>
            <a:r>
              <a:rPr lang="zh-CN" altLang="en-US" sz="2800" b="1" dirty="0">
                <a:solidFill>
                  <a:srgbClr val="102DFF"/>
                </a:solidFill>
              </a:rPr>
              <a:t>主方向 </a:t>
            </a:r>
            <a:r>
              <a:rPr lang="en-US" altLang="zh-CN" sz="2800" b="1" i="1" dirty="0">
                <a:solidFill>
                  <a:srgbClr val="102DFF"/>
                </a:solidFill>
                <a:latin typeface="Times New Roman" charset="0"/>
                <a:ea typeface="Times New Roman" charset="0"/>
                <a:cs typeface="Times New Roman" charset="0"/>
              </a:rPr>
              <a:t>u</a:t>
            </a:r>
            <a:r>
              <a:rPr lang="en-US" altLang="zh-CN" sz="2800" dirty="0"/>
              <a:t>:</a:t>
            </a:r>
            <a:r>
              <a:rPr lang="zh-CN" altLang="en-US" sz="2800" dirty="0"/>
              <a:t> 将 </a:t>
            </a:r>
            <a:r>
              <a:rPr lang="en-US" altLang="zh-CN" sz="2800" dirty="0"/>
              <a:t>m</a:t>
            </a:r>
            <a:r>
              <a:rPr lang="zh-CN" altLang="en-US" sz="2800" dirty="0"/>
              <a:t>个样本值</a:t>
            </a:r>
            <a:r>
              <a:rPr lang="zh-CN" altLang="en-US" sz="2800" dirty="0">
                <a:solidFill>
                  <a:srgbClr val="C00000"/>
                </a:solidFill>
              </a:rPr>
              <a:t>投影</a:t>
            </a:r>
            <a:r>
              <a:rPr lang="zh-CN" altLang="en-US" sz="2800" dirty="0"/>
              <a:t>到某直线（超平面） </a:t>
            </a:r>
            <a:r>
              <a:rPr lang="en-US" altLang="zh-CN" sz="2800" dirty="0"/>
              <a:t>L</a:t>
            </a:r>
            <a:r>
              <a:rPr lang="zh-CN" altLang="en-US" sz="2800" dirty="0"/>
              <a:t> 上，得到 </a:t>
            </a:r>
            <a:r>
              <a:rPr lang="en-US" altLang="zh-CN" sz="2800" dirty="0"/>
              <a:t>m</a:t>
            </a:r>
            <a:r>
              <a:rPr lang="zh-CN" altLang="en-US" sz="2800" dirty="0"/>
              <a:t>个位于直线 </a:t>
            </a:r>
            <a:r>
              <a:rPr lang="en-US" altLang="zh-CN" sz="2800" dirty="0"/>
              <a:t>L</a:t>
            </a:r>
            <a:r>
              <a:rPr lang="zh-Hans" altLang="en-US" sz="2800" dirty="0"/>
              <a:t> </a:t>
            </a:r>
            <a:r>
              <a:rPr lang="zh-CN" altLang="en-US" sz="2800" dirty="0"/>
              <a:t>上的点，计算 </a:t>
            </a:r>
            <a:r>
              <a:rPr lang="en-US" altLang="zh-CN" sz="2800" dirty="0"/>
              <a:t>m</a:t>
            </a:r>
            <a:r>
              <a:rPr lang="zh-CN" altLang="en-US" sz="2800" dirty="0"/>
              <a:t>个投影点的</a:t>
            </a:r>
            <a:r>
              <a:rPr lang="zh-CN" altLang="en-US" sz="2800" b="1" dirty="0">
                <a:solidFill>
                  <a:srgbClr val="C00000"/>
                </a:solidFill>
              </a:rPr>
              <a:t>方差</a:t>
            </a:r>
            <a:r>
              <a:rPr lang="zh-CN" altLang="en-US" sz="2800" dirty="0"/>
              <a:t>。认为</a:t>
            </a:r>
            <a:r>
              <a:rPr lang="zh-CN" altLang="en-US" sz="2800" dirty="0">
                <a:solidFill>
                  <a:srgbClr val="C00000"/>
                </a:solidFill>
              </a:rPr>
              <a:t>方差最大的直线方向是主方向 </a:t>
            </a:r>
            <a:endParaRPr lang="en-US" altLang="zh-CN" sz="2800" dirty="0">
              <a:solidFill>
                <a:srgbClr val="C00000"/>
              </a:solidFill>
            </a:endParaRPr>
          </a:p>
          <a:p>
            <a:pPr lvl="1">
              <a:lnSpc>
                <a:spcPct val="100000"/>
              </a:lnSpc>
              <a:buClr>
                <a:srgbClr val="16754D"/>
              </a:buClr>
            </a:pPr>
            <a:r>
              <a:rPr lang="zh-CN" altLang="en-US" sz="2600" dirty="0"/>
              <a:t>假定样本是</a:t>
            </a:r>
            <a:r>
              <a:rPr lang="zh-CN" altLang="en-US" sz="2600" dirty="0">
                <a:solidFill>
                  <a:srgbClr val="C00000"/>
                </a:solidFill>
              </a:rPr>
              <a:t>去均值化的</a:t>
            </a:r>
            <a:r>
              <a:rPr lang="en-US" altLang="zh-CN" sz="2600" dirty="0"/>
              <a:t>;</a:t>
            </a:r>
          </a:p>
          <a:p>
            <a:pPr lvl="1">
              <a:lnSpc>
                <a:spcPct val="100000"/>
              </a:lnSpc>
              <a:buClr>
                <a:srgbClr val="16754D"/>
              </a:buClr>
            </a:pPr>
            <a:r>
              <a:rPr lang="zh-CN" altLang="en-US" sz="2600" dirty="0"/>
              <a:t>若没有</a:t>
            </a:r>
            <a:r>
              <a:rPr lang="zh-CN" altLang="en-US" sz="2600" dirty="0">
                <a:solidFill>
                  <a:srgbClr val="FF0000"/>
                </a:solidFill>
              </a:rPr>
              <a:t>去均值化</a:t>
            </a:r>
            <a:r>
              <a:rPr lang="zh-CN" altLang="en-US" sz="2600" dirty="0"/>
              <a:t>，则</a:t>
            </a:r>
            <a:r>
              <a:rPr lang="zh-CN" altLang="en-US" sz="2600" u="sng" dirty="0"/>
              <a:t>计算 </a:t>
            </a:r>
            <a:r>
              <a:rPr lang="en-US" altLang="zh-CN" sz="2600" u="sng" dirty="0"/>
              <a:t>m</a:t>
            </a:r>
            <a:r>
              <a:rPr lang="zh-CN" altLang="en-US" sz="2600" u="sng" dirty="0"/>
              <a:t>个样本的均值，将样本真实值减去均值</a:t>
            </a:r>
            <a:r>
              <a:rPr lang="zh-CN" altLang="en-US" sz="2600" dirty="0"/>
              <a:t>。 </a:t>
            </a:r>
            <a:endParaRPr lang="zh-CN" altLang="en-US" sz="2600" dirty="0">
              <a:solidFill>
                <a:srgbClr val="C00000"/>
              </a:solidFill>
            </a:endParaRPr>
          </a:p>
          <a:p>
            <a:pPr>
              <a:lnSpc>
                <a:spcPct val="100000"/>
              </a:lnSpc>
              <a:buClr>
                <a:srgbClr val="16754D"/>
              </a:buClr>
            </a:pPr>
            <a:endParaRPr lang="en-US" altLang="zh-CN" sz="2400" dirty="0">
              <a:solidFill>
                <a:prstClr val="black"/>
              </a:solidFill>
            </a:endParaRPr>
          </a:p>
        </p:txBody>
      </p:sp>
      <p:sp>
        <p:nvSpPr>
          <p:cNvPr id="4" name="标题 3"/>
          <p:cNvSpPr>
            <a:spLocks noGrp="1"/>
          </p:cNvSpPr>
          <p:nvPr>
            <p:ph type="title"/>
          </p:nvPr>
        </p:nvSpPr>
        <p:spPr/>
        <p:txBody>
          <a:bodyPr/>
          <a:lstStyle/>
          <a:p>
            <a:r>
              <a:rPr lang="en-US" altLang="zh-CN"/>
              <a:t>PCA</a:t>
            </a:r>
            <a:endParaRPr lang="zh-CN" altLang="en-US" dirty="0"/>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1823" y="2209800"/>
            <a:ext cx="4041745" cy="1865420"/>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7000" y="671620"/>
            <a:ext cx="4442680" cy="3403600"/>
          </a:xfrm>
          <a:prstGeom prst="rect">
            <a:avLst/>
          </a:prstGeom>
        </p:spPr>
      </p:pic>
    </p:spTree>
    <p:custDataLst>
      <p:tags r:id="rId1"/>
    </p:custDataLst>
    <p:extLst>
      <p:ext uri="{BB962C8B-B14F-4D97-AF65-F5344CB8AC3E}">
        <p14:creationId xmlns:p14="http://schemas.microsoft.com/office/powerpoint/2010/main" val="364804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内容占位符 1"/>
          <p:cNvSpPr txBox="1">
            <a:spLocks/>
          </p:cNvSpPr>
          <p:nvPr/>
        </p:nvSpPr>
        <p:spPr>
          <a:xfrm>
            <a:off x="533400" y="914400"/>
            <a:ext cx="10058401" cy="5334000"/>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a:t>取投影直线 </a:t>
            </a:r>
            <a:r>
              <a:rPr lang="en-US" altLang="zh-CN" sz="2800" dirty="0"/>
              <a:t>L</a:t>
            </a:r>
            <a:r>
              <a:rPr lang="zh-CN" altLang="en-US" sz="2800" dirty="0"/>
              <a:t> 的</a:t>
            </a:r>
            <a:r>
              <a:rPr lang="zh-CN" altLang="en-US" sz="2800" dirty="0">
                <a:solidFill>
                  <a:srgbClr val="FF0000"/>
                </a:solidFill>
              </a:rPr>
              <a:t>方向 </a:t>
            </a:r>
            <a:r>
              <a:rPr lang="en-US" altLang="zh-CN" sz="2800" dirty="0">
                <a:solidFill>
                  <a:srgbClr val="FF0000"/>
                </a:solidFill>
              </a:rPr>
              <a:t>u</a:t>
            </a:r>
            <a:r>
              <a:rPr lang="zh-CN" altLang="en-US" sz="2800" dirty="0"/>
              <a:t>，计算 </a:t>
            </a:r>
            <a:r>
              <a:rPr lang="en-US" altLang="zh-CN" sz="2800" dirty="0" err="1"/>
              <a:t>A×u</a:t>
            </a:r>
            <a:r>
              <a:rPr lang="zh-CN" altLang="en-US" sz="2800" dirty="0"/>
              <a:t> 的值 </a:t>
            </a:r>
          </a:p>
          <a:p>
            <a:pPr marL="457200" indent="-457200">
              <a:lnSpc>
                <a:spcPct val="100000"/>
              </a:lnSpc>
              <a:buClr>
                <a:srgbClr val="16754D"/>
              </a:buClr>
            </a:pPr>
            <a:endParaRPr lang="en-US" altLang="zh-CN" sz="2800" dirty="0">
              <a:solidFill>
                <a:srgbClr val="FF0000"/>
              </a:solidFill>
              <a:latin typeface="STXinwei" charset="-122"/>
            </a:endParaRPr>
          </a:p>
          <a:p>
            <a:pPr>
              <a:lnSpc>
                <a:spcPct val="100000"/>
              </a:lnSpc>
              <a:buClr>
                <a:srgbClr val="16754D"/>
              </a:buClr>
            </a:pPr>
            <a:endParaRPr lang="en-US" altLang="zh-CN" sz="2800" dirty="0">
              <a:solidFill>
                <a:srgbClr val="FF0000"/>
              </a:solidFill>
              <a:latin typeface="STXinwei" charset="-122"/>
            </a:endParaRPr>
          </a:p>
          <a:p>
            <a:pPr>
              <a:lnSpc>
                <a:spcPct val="100000"/>
              </a:lnSpc>
              <a:buClr>
                <a:srgbClr val="16754D"/>
              </a:buClr>
            </a:pPr>
            <a:endParaRPr lang="en-US" altLang="zh-CN" sz="2800" dirty="0">
              <a:solidFill>
                <a:prstClr val="black"/>
              </a:solidFill>
            </a:endParaRPr>
          </a:p>
          <a:p>
            <a:pPr>
              <a:lnSpc>
                <a:spcPct val="100000"/>
              </a:lnSpc>
              <a:buClr>
                <a:srgbClr val="16754D"/>
              </a:buClr>
            </a:pPr>
            <a:endParaRPr lang="en-US" altLang="zh-CN" sz="2800" dirty="0">
              <a:solidFill>
                <a:prstClr val="black"/>
              </a:solidFill>
            </a:endParaRPr>
          </a:p>
          <a:p>
            <a:pPr>
              <a:lnSpc>
                <a:spcPct val="100000"/>
              </a:lnSpc>
              <a:buClr>
                <a:srgbClr val="16754D"/>
              </a:buClr>
            </a:pPr>
            <a:r>
              <a:rPr lang="zh-CN" altLang="en-US" sz="2800" dirty="0">
                <a:solidFill>
                  <a:prstClr val="black"/>
                </a:solidFill>
              </a:rPr>
              <a:t>计算向量 </a:t>
            </a:r>
            <a:r>
              <a:rPr lang="en-US" altLang="zh-CN" sz="2800" dirty="0" err="1"/>
              <a:t>A×u</a:t>
            </a:r>
            <a:r>
              <a:rPr lang="zh-CN" altLang="en-US" sz="2800" dirty="0"/>
              <a:t> 的</a:t>
            </a:r>
            <a:r>
              <a:rPr lang="zh-CN" altLang="en-US" sz="2800" dirty="0">
                <a:solidFill>
                  <a:srgbClr val="FF0000"/>
                </a:solidFill>
              </a:rPr>
              <a:t>方差</a:t>
            </a:r>
            <a:r>
              <a:rPr lang="en-US" altLang="zh-CN" sz="2800" dirty="0"/>
              <a:t>:</a:t>
            </a:r>
          </a:p>
          <a:p>
            <a:pPr>
              <a:lnSpc>
                <a:spcPct val="100000"/>
              </a:lnSpc>
              <a:buClr>
                <a:srgbClr val="16754D"/>
              </a:buClr>
            </a:pPr>
            <a:endParaRPr lang="en-US" altLang="zh-CN" sz="2800" dirty="0"/>
          </a:p>
          <a:p>
            <a:pPr>
              <a:lnSpc>
                <a:spcPct val="100000"/>
              </a:lnSpc>
              <a:buClr>
                <a:srgbClr val="16754D"/>
              </a:buClr>
            </a:pPr>
            <a:endParaRPr lang="en-US" altLang="zh-CN" sz="2800" dirty="0"/>
          </a:p>
          <a:p>
            <a:pPr>
              <a:lnSpc>
                <a:spcPct val="100000"/>
              </a:lnSpc>
              <a:buClr>
                <a:srgbClr val="16754D"/>
              </a:buClr>
            </a:pPr>
            <a:r>
              <a:rPr lang="zh-CN" altLang="en-US" sz="2800" dirty="0"/>
              <a:t>目标函数</a:t>
            </a:r>
            <a:r>
              <a:rPr lang="en-US" altLang="zh-CN" sz="2800" dirty="0"/>
              <a:t>:</a:t>
            </a:r>
          </a:p>
          <a:p>
            <a:pPr>
              <a:lnSpc>
                <a:spcPct val="100000"/>
              </a:lnSpc>
              <a:buClr>
                <a:srgbClr val="16754D"/>
              </a:buClr>
            </a:pPr>
            <a:endParaRPr lang="en-US" altLang="zh-CN" sz="2800" dirty="0">
              <a:solidFill>
                <a:prstClr val="black"/>
              </a:solidFill>
            </a:endParaRPr>
          </a:p>
        </p:txBody>
      </p:sp>
      <p:sp>
        <p:nvSpPr>
          <p:cNvPr id="4" name="标题 3"/>
          <p:cNvSpPr>
            <a:spLocks noGrp="1"/>
          </p:cNvSpPr>
          <p:nvPr>
            <p:ph type="title"/>
          </p:nvPr>
        </p:nvSpPr>
        <p:spPr/>
        <p:txBody>
          <a:bodyPr/>
          <a:lstStyle/>
          <a:p>
            <a:r>
              <a:rPr lang="en-US" altLang="zh-CN"/>
              <a:t>PCA</a:t>
            </a:r>
            <a:endParaRPr lang="zh-CN" alt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7429" y="1600200"/>
            <a:ext cx="5672277" cy="179091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7786" y="4467064"/>
            <a:ext cx="8485414" cy="552982"/>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93970" y="5486401"/>
            <a:ext cx="3339193" cy="720737"/>
          </a:xfrm>
          <a:prstGeom prst="rect">
            <a:avLst/>
          </a:prstGeom>
          <a:ln>
            <a:solidFill>
              <a:srgbClr val="102DFF"/>
            </a:solidFill>
          </a:ln>
        </p:spPr>
      </p:pic>
    </p:spTree>
    <p:extLst>
      <p:ext uri="{BB962C8B-B14F-4D97-AF65-F5344CB8AC3E}">
        <p14:creationId xmlns:p14="http://schemas.microsoft.com/office/powerpoint/2010/main" val="3704348190"/>
      </p:ext>
    </p:extLst>
  </p:cSld>
  <p:clrMapOvr>
    <a:masterClrMapping/>
  </p:clrMapOvr>
  <p:extLst mod="1"/>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内容占位符 1"/>
          <p:cNvSpPr txBox="1">
            <a:spLocks/>
          </p:cNvSpPr>
          <p:nvPr/>
        </p:nvSpPr>
        <p:spPr>
          <a:xfrm>
            <a:off x="533400" y="914400"/>
            <a:ext cx="10896600" cy="5334000"/>
          </a:xfrm>
          <a:prstGeom prst="rect">
            <a:avLst/>
          </a:prstGeom>
        </p:spPr>
        <p:txBody>
          <a:bodyPr vert="horz" lIns="91440" tIns="45720" rIns="91440" bIns="45720" rtlCol="0">
            <a:no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a:lnSpc>
                <a:spcPct val="110000"/>
              </a:lnSpc>
            </a:pPr>
            <a:r>
              <a:rPr lang="en-US" altLang="zh-CN" sz="2800" dirty="0"/>
              <a:t>u</a:t>
            </a:r>
            <a:r>
              <a:rPr lang="zh-CN" altLang="en-US" sz="2800" dirty="0"/>
              <a:t> 数乘得到的方向和 </a:t>
            </a:r>
            <a:r>
              <a:rPr lang="en-US" altLang="zh-CN" sz="2800" dirty="0"/>
              <a:t>u</a:t>
            </a:r>
            <a:r>
              <a:rPr lang="zh-CN" altLang="en-US" sz="2800" dirty="0"/>
              <a:t> 相同，因此，增加目标函数 </a:t>
            </a:r>
            <a:r>
              <a:rPr lang="en-US" altLang="zh-CN" sz="2800" dirty="0"/>
              <a:t>u</a:t>
            </a:r>
            <a:r>
              <a:rPr lang="zh-CN" altLang="en-US" sz="2800" dirty="0"/>
              <a:t>是</a:t>
            </a:r>
            <a:r>
              <a:rPr lang="zh-CN" altLang="en-US" sz="2800" dirty="0">
                <a:solidFill>
                  <a:srgbClr val="C00000"/>
                </a:solidFill>
              </a:rPr>
              <a:t>单位向量</a:t>
            </a:r>
            <a:r>
              <a:rPr lang="zh-CN" altLang="en-US" sz="2800" dirty="0"/>
              <a:t>的约束，即 </a:t>
            </a:r>
            <a:r>
              <a:rPr lang="ru-RU" altLang="zh-CN" sz="2800" dirty="0" err="1">
                <a:solidFill>
                  <a:srgbClr val="FF0000"/>
                </a:solidFill>
              </a:rPr>
              <a:t>u</a:t>
            </a:r>
            <a:r>
              <a:rPr lang="ru-RU" altLang="zh-CN" sz="2800" baseline="30000" dirty="0" err="1">
                <a:solidFill>
                  <a:srgbClr val="FF0000"/>
                </a:solidFill>
              </a:rPr>
              <a:t>T</a:t>
            </a:r>
            <a:r>
              <a:rPr lang="ru-RU" altLang="zh-CN" sz="2800" dirty="0" err="1">
                <a:solidFill>
                  <a:srgbClr val="FF0000"/>
                </a:solidFill>
              </a:rPr>
              <a:t>u</a:t>
            </a:r>
            <a:r>
              <a:rPr lang="en-US" altLang="zh-CN" sz="2800" dirty="0">
                <a:solidFill>
                  <a:srgbClr val="FF0000"/>
                </a:solidFill>
              </a:rPr>
              <a:t>=1</a:t>
            </a:r>
            <a:r>
              <a:rPr lang="ru-RU" altLang="zh-CN" sz="2800" dirty="0"/>
              <a:t> </a:t>
            </a:r>
            <a:endParaRPr lang="en-US" altLang="zh-CN" sz="2800" dirty="0">
              <a:solidFill>
                <a:prstClr val="black"/>
              </a:solidFill>
            </a:endParaRPr>
          </a:p>
          <a:p>
            <a:pPr marL="360000">
              <a:lnSpc>
                <a:spcPct val="110000"/>
              </a:lnSpc>
              <a:buClr>
                <a:srgbClr val="16754D"/>
              </a:buClr>
            </a:pPr>
            <a:r>
              <a:rPr lang="zh-CN" altLang="en-US" sz="2800" dirty="0"/>
              <a:t>建立</a:t>
            </a:r>
            <a:r>
              <a:rPr lang="en-US" altLang="zh-CN" sz="2800" dirty="0"/>
              <a:t>Lagrange</a:t>
            </a:r>
            <a:r>
              <a:rPr lang="zh-CN" altLang="en-US" sz="2800" dirty="0"/>
              <a:t>方程</a:t>
            </a:r>
            <a:r>
              <a:rPr lang="en-US" altLang="zh-CN" sz="2800" dirty="0"/>
              <a:t>:</a:t>
            </a:r>
          </a:p>
          <a:p>
            <a:pPr marL="360000">
              <a:lnSpc>
                <a:spcPct val="110000"/>
              </a:lnSpc>
              <a:buClr>
                <a:srgbClr val="16754D"/>
              </a:buClr>
            </a:pPr>
            <a:endParaRPr lang="en-US" altLang="zh-CN" sz="2800" dirty="0"/>
          </a:p>
          <a:p>
            <a:pPr marL="360000">
              <a:lnSpc>
                <a:spcPct val="110000"/>
              </a:lnSpc>
              <a:buClr>
                <a:srgbClr val="16754D"/>
              </a:buClr>
            </a:pPr>
            <a:endParaRPr lang="en-US" altLang="zh-CN" sz="2800" dirty="0"/>
          </a:p>
          <a:p>
            <a:pPr marL="360000">
              <a:lnSpc>
                <a:spcPct val="110000"/>
              </a:lnSpc>
              <a:buClr>
                <a:srgbClr val="16754D"/>
              </a:buClr>
            </a:pPr>
            <a:r>
              <a:rPr lang="zh-CN" altLang="en-US" sz="2800" dirty="0"/>
              <a:t>解：</a:t>
            </a:r>
            <a:endParaRPr lang="en-US" altLang="zh-CN" sz="2800" dirty="0"/>
          </a:p>
          <a:p>
            <a:pPr marL="360000">
              <a:lnSpc>
                <a:spcPct val="110000"/>
              </a:lnSpc>
              <a:buClr>
                <a:srgbClr val="16754D"/>
              </a:buClr>
            </a:pPr>
            <a:endParaRPr lang="en-US" altLang="zh-CN" sz="2800" dirty="0"/>
          </a:p>
          <a:p>
            <a:pPr marL="360000">
              <a:lnSpc>
                <a:spcPct val="110000"/>
              </a:lnSpc>
              <a:buClr>
                <a:srgbClr val="16754D"/>
              </a:buClr>
            </a:pPr>
            <a:endParaRPr lang="en-US" altLang="zh-CN" sz="2800" dirty="0">
              <a:solidFill>
                <a:prstClr val="black"/>
              </a:solidFill>
            </a:endParaRPr>
          </a:p>
        </p:txBody>
      </p:sp>
      <p:sp>
        <p:nvSpPr>
          <p:cNvPr id="4" name="标题 3"/>
          <p:cNvSpPr>
            <a:spLocks noGrp="1"/>
          </p:cNvSpPr>
          <p:nvPr>
            <p:ph type="title"/>
          </p:nvPr>
        </p:nvSpPr>
        <p:spPr/>
        <p:txBody>
          <a:bodyPr/>
          <a:lstStyle/>
          <a:p>
            <a:r>
              <a:rPr lang="en-US" altLang="zh-CN"/>
              <a:t>PCA</a:t>
            </a:r>
            <a:endParaRPr lang="zh-CN" altLang="en-US" dirty="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4955" y="62737"/>
            <a:ext cx="3339193" cy="720737"/>
          </a:xfrm>
          <a:prstGeom prst="rect">
            <a:avLst/>
          </a:prstGeom>
          <a:ln>
            <a:solidFill>
              <a:srgbClr val="102DFF"/>
            </a:solidFill>
          </a:ln>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1" y="2806700"/>
            <a:ext cx="7118865" cy="77470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4332" y="5573457"/>
            <a:ext cx="2908300" cy="653937"/>
          </a:xfrm>
          <a:prstGeom prst="rect">
            <a:avLst/>
          </a:prstGeom>
          <a:ln>
            <a:solidFill>
              <a:srgbClr val="102DFF"/>
            </a:solidFill>
          </a:ln>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6500" y="5573456"/>
            <a:ext cx="876300" cy="635000"/>
          </a:xfrm>
          <a:prstGeom prst="rect">
            <a:avLst/>
          </a:prstGeom>
        </p:spPr>
      </p:pic>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81626" y="4267200"/>
            <a:ext cx="4924175" cy="963288"/>
          </a:xfrm>
          <a:prstGeom prst="rect">
            <a:avLst/>
          </a:prstGeom>
          <a:ln>
            <a:solidFill>
              <a:srgbClr val="0B37FF"/>
            </a:solidFill>
          </a:ln>
        </p:spPr>
      </p:pic>
    </p:spTree>
    <p:extLst>
      <p:ext uri="{BB962C8B-B14F-4D97-AF65-F5344CB8AC3E}">
        <p14:creationId xmlns:p14="http://schemas.microsoft.com/office/powerpoint/2010/main" val="3883116542"/>
      </p:ext>
    </p:extLst>
  </p:cSld>
  <p:clrMapOvr>
    <a:masterClrMapping/>
  </p:clrMapOvr>
  <p:extLst mod="1"/>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内容占位符 1"/>
          <p:cNvSpPr txBox="1">
            <a:spLocks/>
          </p:cNvSpPr>
          <p:nvPr/>
        </p:nvSpPr>
        <p:spPr>
          <a:xfrm>
            <a:off x="533400" y="1752600"/>
            <a:ext cx="10820399" cy="3200400"/>
          </a:xfrm>
          <a:prstGeom prst="rect">
            <a:avLst/>
          </a:prstGeom>
        </p:spPr>
        <p:txBody>
          <a:bodyPr vert="horz" lIns="91440" tIns="45720" rIns="91440" bIns="45720" rtlCol="0">
            <a:no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a:t> </a:t>
            </a:r>
            <a:r>
              <a:rPr lang="it-IT" altLang="zh-CN" sz="2800" dirty="0"/>
              <a:t>A</a:t>
            </a:r>
            <a:r>
              <a:rPr lang="it-IT" altLang="zh-CN" sz="2800" baseline="30000" dirty="0"/>
              <a:t>T</a:t>
            </a:r>
            <a:r>
              <a:rPr lang="it-IT" altLang="zh-CN" sz="2800" dirty="0"/>
              <a:t>A</a:t>
            </a:r>
            <a:r>
              <a:rPr lang="zh-CN" altLang="en-US" sz="2800" dirty="0"/>
              <a:t> </a:t>
            </a:r>
            <a:r>
              <a:rPr lang="en-US" altLang="zh-CN" sz="2800" dirty="0"/>
              <a:t>(</a:t>
            </a:r>
            <a:r>
              <a:rPr lang="en-US" altLang="zh-CN" sz="2800" dirty="0" err="1">
                <a:solidFill>
                  <a:srgbClr val="C00000"/>
                </a:solidFill>
              </a:rPr>
              <a:t>n×n</a:t>
            </a:r>
            <a:r>
              <a:rPr lang="zh-CN" altLang="en-US" sz="2800" dirty="0">
                <a:solidFill>
                  <a:srgbClr val="C00000"/>
                </a:solidFill>
              </a:rPr>
              <a:t> 矩阵</a:t>
            </a:r>
            <a:r>
              <a:rPr lang="en-US" altLang="zh-CN" sz="2800" dirty="0"/>
              <a:t>)</a:t>
            </a:r>
            <a:r>
              <a:rPr lang="zh-CN" altLang="it-IT" sz="2800" dirty="0"/>
              <a:t>称为</a:t>
            </a:r>
            <a:r>
              <a:rPr lang="zh-CN" altLang="it-IT" sz="2800" dirty="0">
                <a:solidFill>
                  <a:srgbClr val="C00000"/>
                </a:solidFill>
              </a:rPr>
              <a:t>散列矩阵</a:t>
            </a:r>
            <a:r>
              <a:rPr lang="it-IT" altLang="zh-CN" sz="2800" dirty="0"/>
              <a:t>(</a:t>
            </a:r>
            <a:r>
              <a:rPr lang="it-IT" altLang="zh-CN" sz="2800" dirty="0" err="1"/>
              <a:t>scatter</a:t>
            </a:r>
            <a:r>
              <a:rPr lang="it-IT" altLang="zh-CN" sz="2800" dirty="0"/>
              <a:t> </a:t>
            </a:r>
            <a:r>
              <a:rPr lang="it-IT" altLang="zh-CN" sz="2800" dirty="0" err="1"/>
              <a:t>matrix</a:t>
            </a:r>
            <a:r>
              <a:rPr lang="it-IT" altLang="zh-CN" sz="2800" dirty="0"/>
              <a:t>)</a:t>
            </a:r>
            <a:r>
              <a:rPr lang="en-US" altLang="zh-CN" sz="2800" dirty="0"/>
              <a:t>,</a:t>
            </a:r>
            <a:r>
              <a:rPr lang="zh-CN" altLang="en-US" sz="2800" dirty="0"/>
              <a:t> 是一个半正定矩阵 </a:t>
            </a:r>
            <a:r>
              <a:rPr lang="en-US" altLang="zh-CN" sz="2800" dirty="0"/>
              <a:t>(</a:t>
            </a:r>
            <a:r>
              <a:rPr lang="zh-CN" altLang="en-US" sz="2800" dirty="0">
                <a:solidFill>
                  <a:srgbClr val="FF0000"/>
                </a:solidFill>
              </a:rPr>
              <a:t>所有特征值 </a:t>
            </a:r>
            <a:r>
              <a:rPr lang="en-US" altLang="zh-CN" sz="2800" dirty="0">
                <a:solidFill>
                  <a:srgbClr val="FF0000"/>
                </a:solidFill>
              </a:rPr>
              <a:t>&gt;=</a:t>
            </a:r>
            <a:r>
              <a:rPr lang="zh-CN" altLang="en-US" sz="2800" dirty="0">
                <a:solidFill>
                  <a:srgbClr val="FF0000"/>
                </a:solidFill>
              </a:rPr>
              <a:t> </a:t>
            </a:r>
            <a:r>
              <a:rPr lang="en-US" altLang="zh-CN" sz="2800" dirty="0">
                <a:solidFill>
                  <a:srgbClr val="FF0000"/>
                </a:solidFill>
              </a:rPr>
              <a:t>0</a:t>
            </a:r>
            <a:r>
              <a:rPr lang="en-US" altLang="zh-CN" sz="2800" dirty="0"/>
              <a:t>)</a:t>
            </a:r>
            <a:r>
              <a:rPr lang="zh-CN" altLang="en-US" sz="2800" dirty="0"/>
              <a:t>。</a:t>
            </a:r>
            <a:r>
              <a:rPr lang="it-IT" altLang="zh-CN" sz="2800" dirty="0"/>
              <a:t> </a:t>
            </a:r>
            <a:endParaRPr lang="en-US" altLang="zh-CN" sz="2800" dirty="0"/>
          </a:p>
          <a:p>
            <a:pPr marL="360000">
              <a:lnSpc>
                <a:spcPct val="110000"/>
              </a:lnSpc>
              <a:buClr>
                <a:srgbClr val="16754D"/>
              </a:buClr>
            </a:pPr>
            <a:r>
              <a:rPr lang="zh-CN" altLang="en-US" sz="2800" dirty="0"/>
              <a:t> </a:t>
            </a:r>
            <a:r>
              <a:rPr lang="en-US" altLang="zh-CN" sz="2800" dirty="0"/>
              <a:t>u</a:t>
            </a:r>
            <a:r>
              <a:rPr lang="zh-CN" altLang="en-US" sz="2800" dirty="0"/>
              <a:t>是方阵 </a:t>
            </a:r>
            <a:r>
              <a:rPr lang="en-US" altLang="zh-CN" sz="2800" dirty="0"/>
              <a:t>A</a:t>
            </a:r>
            <a:r>
              <a:rPr lang="en-US" altLang="zh-CN" sz="2800" baseline="30000" dirty="0"/>
              <a:t>T</a:t>
            </a:r>
            <a:r>
              <a:rPr lang="en-US" altLang="zh-CN" sz="2800" dirty="0"/>
              <a:t>A</a:t>
            </a:r>
            <a:r>
              <a:rPr lang="zh-CN" altLang="en-US" sz="2800" dirty="0"/>
              <a:t> 的一个</a:t>
            </a:r>
            <a:r>
              <a:rPr lang="zh-CN" altLang="en-US" sz="2800" dirty="0">
                <a:solidFill>
                  <a:srgbClr val="C00000"/>
                </a:solidFill>
              </a:rPr>
              <a:t>特征向量</a:t>
            </a:r>
            <a:r>
              <a:rPr lang="zh-CN" altLang="en-US" sz="2800" dirty="0"/>
              <a:t>。</a:t>
            </a:r>
            <a:endParaRPr lang="en-US" altLang="zh-CN" sz="2800" dirty="0"/>
          </a:p>
          <a:p>
            <a:pPr marL="360000">
              <a:lnSpc>
                <a:spcPct val="110000"/>
              </a:lnSpc>
              <a:buClr>
                <a:srgbClr val="16754D"/>
              </a:buClr>
            </a:pPr>
            <a:r>
              <a:rPr lang="zh-CN" altLang="en-US" sz="2800" dirty="0"/>
              <a:t> 拉格朗日乘子 </a:t>
            </a:r>
            <a:r>
              <a:rPr lang="en-US" altLang="zh-CN" sz="2800" dirty="0" err="1"/>
              <a:t>λ</a:t>
            </a:r>
            <a:r>
              <a:rPr lang="zh-CN" altLang="en-US" sz="2800" dirty="0"/>
              <a:t> 就是相应的</a:t>
            </a:r>
            <a:r>
              <a:rPr lang="zh-CN" altLang="en-US" sz="2800" dirty="0">
                <a:solidFill>
                  <a:srgbClr val="C00000"/>
                </a:solidFill>
              </a:rPr>
              <a:t>特征值</a:t>
            </a:r>
            <a:r>
              <a:rPr lang="zh-CN" altLang="en-US" sz="2800" dirty="0"/>
              <a:t>。</a:t>
            </a:r>
            <a:endParaRPr lang="en-US" altLang="zh-CN" sz="2800" dirty="0"/>
          </a:p>
          <a:p>
            <a:pPr marL="360000">
              <a:lnSpc>
                <a:spcPct val="110000"/>
              </a:lnSpc>
              <a:buClr>
                <a:srgbClr val="16754D"/>
              </a:buClr>
            </a:pPr>
            <a:r>
              <a:rPr lang="zh-CN" altLang="en-US" sz="2800" dirty="0"/>
              <a:t> 这就是</a:t>
            </a:r>
            <a:r>
              <a:rPr lang="en-US" altLang="zh-CN" sz="2800" dirty="0"/>
              <a:t>PCA</a:t>
            </a:r>
            <a:r>
              <a:rPr lang="zh-CN" altLang="en-US" sz="2800" dirty="0"/>
              <a:t>的核心推导过程。</a:t>
            </a:r>
            <a:endParaRPr lang="en-US" altLang="zh-CN" sz="2800" dirty="0"/>
          </a:p>
          <a:p>
            <a:pPr marL="360000">
              <a:lnSpc>
                <a:spcPct val="110000"/>
              </a:lnSpc>
              <a:buClr>
                <a:srgbClr val="16754D"/>
              </a:buClr>
            </a:pPr>
            <a:r>
              <a:rPr lang="zh-CN" altLang="en-US" sz="2800" dirty="0">
                <a:solidFill>
                  <a:srgbClr val="C00000"/>
                </a:solidFill>
              </a:rPr>
              <a:t> 怎么降维？</a:t>
            </a:r>
            <a:endParaRPr lang="en-US" altLang="zh-CN" sz="2800" dirty="0">
              <a:solidFill>
                <a:srgbClr val="C00000"/>
              </a:solidFill>
            </a:endParaRPr>
          </a:p>
          <a:p>
            <a:pPr marL="360000">
              <a:lnSpc>
                <a:spcPct val="110000"/>
              </a:lnSpc>
              <a:buClr>
                <a:srgbClr val="16754D"/>
              </a:buClr>
            </a:pPr>
            <a:endParaRPr lang="en-US" altLang="zh-CN" sz="2800" dirty="0">
              <a:solidFill>
                <a:srgbClr val="C00000"/>
              </a:solidFill>
            </a:endParaRPr>
          </a:p>
          <a:p>
            <a:pPr marL="360000">
              <a:lnSpc>
                <a:spcPct val="110000"/>
              </a:lnSpc>
              <a:buClr>
                <a:srgbClr val="16754D"/>
              </a:buClr>
            </a:pPr>
            <a:endParaRPr lang="en-US" altLang="zh-CN" sz="2800" dirty="0">
              <a:solidFill>
                <a:prstClr val="black"/>
              </a:solidFill>
            </a:endParaRPr>
          </a:p>
        </p:txBody>
      </p:sp>
      <p:sp>
        <p:nvSpPr>
          <p:cNvPr id="4" name="标题 3"/>
          <p:cNvSpPr>
            <a:spLocks noGrp="1"/>
          </p:cNvSpPr>
          <p:nvPr>
            <p:ph type="title"/>
          </p:nvPr>
        </p:nvSpPr>
        <p:spPr/>
        <p:txBody>
          <a:bodyPr/>
          <a:lstStyle/>
          <a:p>
            <a:r>
              <a:rPr lang="en-US" altLang="zh-CN"/>
              <a:t>PCA</a:t>
            </a:r>
            <a:endParaRPr lang="zh-CN" altLang="en-US"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4900" y="116993"/>
            <a:ext cx="2908300" cy="653937"/>
          </a:xfrm>
          <a:prstGeom prst="rect">
            <a:avLst/>
          </a:prstGeom>
          <a:ln>
            <a:solidFill>
              <a:srgbClr val="102DFF"/>
            </a:solidFill>
          </a:ln>
        </p:spPr>
      </p:pic>
    </p:spTree>
    <p:custDataLst>
      <p:tags r:id="rId1"/>
    </p:custDataLst>
    <p:extLst>
      <p:ext uri="{BB962C8B-B14F-4D97-AF65-F5344CB8AC3E}">
        <p14:creationId xmlns:p14="http://schemas.microsoft.com/office/powerpoint/2010/main" val="276633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内容占位符 1"/>
          <p:cNvSpPr txBox="1">
            <a:spLocks/>
          </p:cNvSpPr>
          <p:nvPr/>
        </p:nvSpPr>
        <p:spPr>
          <a:xfrm>
            <a:off x="685800" y="914400"/>
            <a:ext cx="10515600" cy="5334000"/>
          </a:xfrm>
          <a:prstGeom prst="rect">
            <a:avLst/>
          </a:prstGeom>
        </p:spPr>
        <p:txBody>
          <a:bodyPr vert="horz" lIns="91440" tIns="45720" rIns="91440" bIns="45720" rtlCol="0">
            <a:no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400" dirty="0"/>
              <a:t>对于一个训练集，</a:t>
            </a:r>
            <a:r>
              <a:rPr lang="en-US" altLang="zh-CN" sz="2400" dirty="0"/>
              <a:t>100</a:t>
            </a:r>
            <a:r>
              <a:rPr lang="zh-CN" altLang="en-US" sz="2400" dirty="0"/>
              <a:t>个数据，特征是</a:t>
            </a:r>
            <a:r>
              <a:rPr lang="en-US" altLang="zh-CN" sz="2400" dirty="0"/>
              <a:t>10</a:t>
            </a:r>
            <a:r>
              <a:rPr lang="zh-CN" altLang="en-US" sz="2400" dirty="0"/>
              <a:t>维，那么它可以建立一个</a:t>
            </a:r>
            <a:r>
              <a:rPr lang="en-US" altLang="zh-CN" sz="2400" dirty="0">
                <a:solidFill>
                  <a:srgbClr val="C00000"/>
                </a:solidFill>
              </a:rPr>
              <a:t>100x10</a:t>
            </a:r>
            <a:r>
              <a:rPr lang="zh-CN" altLang="en-US" sz="2400" dirty="0"/>
              <a:t>的矩阵。</a:t>
            </a:r>
            <a:endParaRPr lang="en-US" altLang="zh-CN" sz="2400" dirty="0"/>
          </a:p>
          <a:p>
            <a:pPr>
              <a:lnSpc>
                <a:spcPct val="100000"/>
              </a:lnSpc>
            </a:pPr>
            <a:r>
              <a:rPr lang="zh-CN" altLang="en-US" sz="2400" dirty="0"/>
              <a:t>求这个样本的</a:t>
            </a:r>
            <a:r>
              <a:rPr lang="zh-CN" altLang="en-US" sz="2400" dirty="0">
                <a:solidFill>
                  <a:srgbClr val="C00000"/>
                </a:solidFill>
              </a:rPr>
              <a:t>散列矩阵 </a:t>
            </a:r>
            <a:r>
              <a:rPr lang="en-US" altLang="zh-CN" sz="2400" dirty="0">
                <a:solidFill>
                  <a:srgbClr val="C00000"/>
                </a:solidFill>
              </a:rPr>
              <a:t>A</a:t>
            </a:r>
            <a:r>
              <a:rPr lang="en-US" altLang="zh-CN" sz="2400" baseline="30000" dirty="0">
                <a:solidFill>
                  <a:srgbClr val="C00000"/>
                </a:solidFill>
              </a:rPr>
              <a:t>T</a:t>
            </a:r>
            <a:r>
              <a:rPr lang="en-US" altLang="zh-CN" sz="2400" dirty="0">
                <a:solidFill>
                  <a:srgbClr val="C00000"/>
                </a:solidFill>
              </a:rPr>
              <a:t>A</a:t>
            </a:r>
            <a:r>
              <a:rPr lang="zh-CN" altLang="en-US" sz="2400" dirty="0"/>
              <a:t>，得到一个</a:t>
            </a:r>
            <a:r>
              <a:rPr lang="en-US" altLang="zh-CN" sz="2400" dirty="0">
                <a:solidFill>
                  <a:srgbClr val="C00000"/>
                </a:solidFill>
              </a:rPr>
              <a:t>10x10</a:t>
            </a:r>
            <a:r>
              <a:rPr lang="zh-CN" altLang="en-US" sz="2400" dirty="0"/>
              <a:t>的协方差矩阵，然后求出这个协方差矩阵的</a:t>
            </a:r>
            <a:r>
              <a:rPr lang="zh-CN" altLang="en-US" sz="2400" dirty="0">
                <a:solidFill>
                  <a:srgbClr val="C00000"/>
                </a:solidFill>
              </a:rPr>
              <a:t>特征值</a:t>
            </a:r>
            <a:r>
              <a:rPr lang="zh-CN" altLang="en-US" sz="2400" dirty="0"/>
              <a:t>和</a:t>
            </a:r>
            <a:r>
              <a:rPr lang="zh-CN" altLang="en-US" sz="2400" dirty="0">
                <a:solidFill>
                  <a:srgbClr val="C00000"/>
                </a:solidFill>
              </a:rPr>
              <a:t>特征向量</a:t>
            </a:r>
            <a:r>
              <a:rPr lang="zh-CN" altLang="en-US" sz="2400" dirty="0"/>
              <a:t>，应该有</a:t>
            </a:r>
            <a:r>
              <a:rPr lang="en-US" altLang="zh-CN" sz="2400" dirty="0">
                <a:solidFill>
                  <a:srgbClr val="C00000"/>
                </a:solidFill>
              </a:rPr>
              <a:t>10</a:t>
            </a:r>
            <a:r>
              <a:rPr lang="zh-CN" altLang="en-US" sz="2400" dirty="0">
                <a:solidFill>
                  <a:srgbClr val="C00000"/>
                </a:solidFill>
              </a:rPr>
              <a:t>个特征值 </a:t>
            </a:r>
            <a:r>
              <a:rPr lang="en-US" altLang="zh-CN" sz="2400" dirty="0">
                <a:solidFill>
                  <a:srgbClr val="C00000"/>
                </a:solidFill>
                <a:latin typeface="Symbol" charset="2"/>
                <a:ea typeface="Symbol" charset="2"/>
                <a:cs typeface="Symbol" charset="2"/>
              </a:rPr>
              <a:t>l</a:t>
            </a:r>
            <a:r>
              <a:rPr lang="en-US" altLang="zh-CN" sz="2400" baseline="-25000" dirty="0">
                <a:solidFill>
                  <a:srgbClr val="C00000"/>
                </a:solidFill>
                <a:latin typeface="Symbol" charset="2"/>
                <a:ea typeface="Symbol" charset="2"/>
                <a:cs typeface="Symbol" charset="2"/>
              </a:rPr>
              <a:t>1</a:t>
            </a:r>
            <a:r>
              <a:rPr lang="mr-IN" altLang="zh-CN" sz="2400" dirty="0">
                <a:solidFill>
                  <a:srgbClr val="C00000"/>
                </a:solidFill>
              </a:rPr>
              <a:t>…</a:t>
            </a:r>
            <a:r>
              <a:rPr lang="en-US" altLang="zh-CN" sz="2400" dirty="0">
                <a:solidFill>
                  <a:srgbClr val="C00000"/>
                </a:solidFill>
                <a:latin typeface="Symbol" charset="2"/>
                <a:ea typeface="Symbol" charset="2"/>
                <a:cs typeface="Symbol" charset="2"/>
              </a:rPr>
              <a:t>l</a:t>
            </a:r>
            <a:r>
              <a:rPr lang="en-US" altLang="zh-CN" sz="2400" baseline="-25000" dirty="0">
                <a:solidFill>
                  <a:srgbClr val="C00000"/>
                </a:solidFill>
                <a:latin typeface="Symbol" charset="2"/>
                <a:ea typeface="Symbol" charset="2"/>
                <a:cs typeface="Symbol" charset="2"/>
              </a:rPr>
              <a:t>10</a:t>
            </a:r>
            <a:r>
              <a:rPr lang="zh-CN" altLang="en-US" sz="2400" baseline="-25000" dirty="0">
                <a:solidFill>
                  <a:srgbClr val="C00000"/>
                </a:solidFill>
                <a:latin typeface="Symbol" charset="2"/>
                <a:ea typeface="Symbol" charset="2"/>
                <a:cs typeface="Symbol" charset="2"/>
              </a:rPr>
              <a:t> </a:t>
            </a:r>
            <a:r>
              <a:rPr lang="zh-CN" altLang="en-US" sz="2400" dirty="0">
                <a:solidFill>
                  <a:srgbClr val="C00000"/>
                </a:solidFill>
              </a:rPr>
              <a:t>和特征向量 </a:t>
            </a:r>
            <a:r>
              <a:rPr lang="en-US" altLang="zh-CN" sz="2400" dirty="0">
                <a:solidFill>
                  <a:srgbClr val="C00000"/>
                </a:solidFill>
              </a:rPr>
              <a:t>u</a:t>
            </a:r>
            <a:r>
              <a:rPr lang="en-US" altLang="zh-CN" sz="2400" baseline="-25000" dirty="0">
                <a:solidFill>
                  <a:srgbClr val="C00000"/>
                </a:solidFill>
              </a:rPr>
              <a:t>1</a:t>
            </a:r>
            <a:r>
              <a:rPr lang="mr-IN" altLang="zh-CN" sz="2400" dirty="0">
                <a:solidFill>
                  <a:srgbClr val="C00000"/>
                </a:solidFill>
              </a:rPr>
              <a:t>…</a:t>
            </a:r>
            <a:r>
              <a:rPr lang="en-US" altLang="zh-CN" sz="2400" dirty="0">
                <a:solidFill>
                  <a:srgbClr val="C00000"/>
                </a:solidFill>
              </a:rPr>
              <a:t>u</a:t>
            </a:r>
            <a:r>
              <a:rPr lang="en-US" altLang="zh-CN" sz="2400" baseline="-25000" dirty="0">
                <a:solidFill>
                  <a:srgbClr val="C00000"/>
                </a:solidFill>
              </a:rPr>
              <a:t>10</a:t>
            </a:r>
            <a:endParaRPr lang="en-US" altLang="zh-CN" sz="2400" dirty="0"/>
          </a:p>
          <a:p>
            <a:pPr>
              <a:lnSpc>
                <a:spcPct val="100000"/>
              </a:lnSpc>
            </a:pPr>
            <a:r>
              <a:rPr lang="zh-CN" altLang="en-US" sz="2400" dirty="0"/>
              <a:t>根据</a:t>
            </a:r>
            <a:r>
              <a:rPr lang="zh-CN" altLang="en-US" sz="2400" dirty="0">
                <a:solidFill>
                  <a:srgbClr val="C00000"/>
                </a:solidFill>
              </a:rPr>
              <a:t>特征值的大小</a:t>
            </a:r>
            <a:r>
              <a:rPr lang="zh-CN" altLang="en-US" sz="2400" dirty="0"/>
              <a:t>，</a:t>
            </a:r>
            <a:r>
              <a:rPr lang="zh-CN" altLang="en-US" sz="2400" dirty="0">
                <a:solidFill>
                  <a:srgbClr val="C00000"/>
                </a:solidFill>
              </a:rPr>
              <a:t>取前</a:t>
            </a:r>
            <a:r>
              <a:rPr lang="en-US" altLang="zh-CN" sz="2400" dirty="0">
                <a:solidFill>
                  <a:srgbClr val="C00000"/>
                </a:solidFill>
              </a:rPr>
              <a:t>4</a:t>
            </a:r>
            <a:r>
              <a:rPr lang="zh-CN" altLang="en-US" sz="2400" dirty="0">
                <a:solidFill>
                  <a:srgbClr val="C00000"/>
                </a:solidFill>
              </a:rPr>
              <a:t>个最大的</a:t>
            </a:r>
            <a:r>
              <a:rPr lang="zh-CN" altLang="en-US" sz="2400" dirty="0"/>
              <a:t>特征值 </a:t>
            </a:r>
            <a:r>
              <a:rPr lang="en-US" altLang="zh-CN" sz="2400" dirty="0">
                <a:solidFill>
                  <a:srgbClr val="C00000"/>
                </a:solidFill>
                <a:latin typeface="Symbol" charset="2"/>
                <a:ea typeface="Symbol" charset="2"/>
                <a:cs typeface="Symbol" charset="2"/>
              </a:rPr>
              <a:t>l</a:t>
            </a:r>
            <a:r>
              <a:rPr lang="en-US" altLang="zh-CN" sz="2400" baseline="-25000" dirty="0">
                <a:solidFill>
                  <a:srgbClr val="C00000"/>
                </a:solidFill>
                <a:latin typeface="Symbol" charset="2"/>
                <a:ea typeface="Symbol" charset="2"/>
                <a:cs typeface="Symbol" charset="2"/>
              </a:rPr>
              <a:t>1</a:t>
            </a:r>
            <a:r>
              <a:rPr lang="mr-IN" altLang="zh-CN" sz="2400" dirty="0">
                <a:solidFill>
                  <a:srgbClr val="C00000"/>
                </a:solidFill>
              </a:rPr>
              <a:t>…</a:t>
            </a:r>
            <a:r>
              <a:rPr lang="en-US" altLang="zh-CN" sz="2400" dirty="0">
                <a:solidFill>
                  <a:srgbClr val="C00000"/>
                </a:solidFill>
                <a:latin typeface="Symbol" charset="2"/>
                <a:ea typeface="Symbol" charset="2"/>
                <a:cs typeface="Symbol" charset="2"/>
              </a:rPr>
              <a:t>l</a:t>
            </a:r>
            <a:r>
              <a:rPr lang="en-US" altLang="zh-CN" sz="2400" baseline="-25000" dirty="0">
                <a:solidFill>
                  <a:srgbClr val="C00000"/>
                </a:solidFill>
                <a:latin typeface="Symbol" charset="2"/>
                <a:ea typeface="Symbol" charset="2"/>
                <a:cs typeface="Symbol" charset="2"/>
              </a:rPr>
              <a:t>4</a:t>
            </a:r>
            <a:r>
              <a:rPr lang="zh-CN" altLang="en-US" sz="2400" baseline="-25000" dirty="0">
                <a:solidFill>
                  <a:srgbClr val="C00000"/>
                </a:solidFill>
                <a:latin typeface="Symbol" charset="2"/>
                <a:ea typeface="Symbol" charset="2"/>
                <a:cs typeface="Symbol" charset="2"/>
              </a:rPr>
              <a:t> </a:t>
            </a:r>
            <a:r>
              <a:rPr lang="zh-CN" altLang="en-US" sz="2400" dirty="0"/>
              <a:t>所对应的</a:t>
            </a:r>
            <a:r>
              <a:rPr lang="zh-CN" altLang="en-US" sz="2400" dirty="0">
                <a:solidFill>
                  <a:srgbClr val="C00000"/>
                </a:solidFill>
              </a:rPr>
              <a:t>特征向量 </a:t>
            </a:r>
            <a:r>
              <a:rPr lang="en-US" altLang="zh-CN" sz="2400" dirty="0">
                <a:solidFill>
                  <a:srgbClr val="C00000"/>
                </a:solidFill>
              </a:rPr>
              <a:t>u</a:t>
            </a:r>
            <a:r>
              <a:rPr lang="en-US" altLang="zh-CN" sz="2400" baseline="-25000" dirty="0">
                <a:solidFill>
                  <a:srgbClr val="C00000"/>
                </a:solidFill>
              </a:rPr>
              <a:t>1</a:t>
            </a:r>
            <a:r>
              <a:rPr lang="mr-IN" altLang="zh-CN" sz="2400" dirty="0">
                <a:solidFill>
                  <a:srgbClr val="C00000"/>
                </a:solidFill>
              </a:rPr>
              <a:t>…</a:t>
            </a:r>
            <a:r>
              <a:rPr lang="en-US" altLang="zh-CN" sz="2400" dirty="0">
                <a:solidFill>
                  <a:srgbClr val="C00000"/>
                </a:solidFill>
              </a:rPr>
              <a:t>u</a:t>
            </a:r>
            <a:r>
              <a:rPr lang="en-US" altLang="zh-CN" sz="2400" baseline="-25000" dirty="0">
                <a:solidFill>
                  <a:srgbClr val="C00000"/>
                </a:solidFill>
              </a:rPr>
              <a:t>4</a:t>
            </a:r>
            <a:r>
              <a:rPr lang="zh-CN" altLang="en-US" sz="2400" dirty="0"/>
              <a:t>，构成一个</a:t>
            </a:r>
            <a:r>
              <a:rPr lang="en-US" altLang="zh-CN" sz="2400" dirty="0">
                <a:solidFill>
                  <a:srgbClr val="C00000"/>
                </a:solidFill>
              </a:rPr>
              <a:t>10x4</a:t>
            </a:r>
            <a:r>
              <a:rPr lang="zh-CN" altLang="en-US" sz="2400" dirty="0"/>
              <a:t>的矩阵，这个矩阵就是我们要求的</a:t>
            </a:r>
            <a:r>
              <a:rPr lang="zh-CN" altLang="en-US" sz="2400" b="1" dirty="0">
                <a:solidFill>
                  <a:srgbClr val="FF0000"/>
                </a:solidFill>
              </a:rPr>
              <a:t>特征矩阵</a:t>
            </a:r>
            <a:r>
              <a:rPr lang="zh-CN" altLang="en-US" sz="2400" dirty="0"/>
              <a:t>。</a:t>
            </a:r>
            <a:endParaRPr lang="en-US" altLang="zh-CN" sz="2400" dirty="0"/>
          </a:p>
          <a:p>
            <a:pPr>
              <a:lnSpc>
                <a:spcPct val="100000"/>
              </a:lnSpc>
            </a:pPr>
            <a:r>
              <a:rPr lang="en-US" altLang="zh-CN" sz="2400" dirty="0"/>
              <a:t>The vectors </a:t>
            </a:r>
            <a:r>
              <a:rPr lang="en-US" altLang="zh-CN" sz="2400" dirty="0">
                <a:solidFill>
                  <a:srgbClr val="C00000"/>
                </a:solidFill>
              </a:rPr>
              <a:t>u</a:t>
            </a:r>
            <a:r>
              <a:rPr lang="en-US" altLang="zh-CN" sz="2400" baseline="-25000" dirty="0">
                <a:solidFill>
                  <a:srgbClr val="C00000"/>
                </a:solidFill>
              </a:rPr>
              <a:t>1</a:t>
            </a:r>
            <a:r>
              <a:rPr lang="mr-IN" altLang="zh-CN" sz="2400" dirty="0">
                <a:solidFill>
                  <a:srgbClr val="C00000"/>
                </a:solidFill>
              </a:rPr>
              <a:t>…</a:t>
            </a:r>
            <a:r>
              <a:rPr lang="en-US" altLang="zh-CN" sz="2400" dirty="0">
                <a:solidFill>
                  <a:srgbClr val="C00000"/>
                </a:solidFill>
              </a:rPr>
              <a:t>u</a:t>
            </a:r>
            <a:r>
              <a:rPr lang="en-US" altLang="zh-CN" sz="2400" baseline="-25000" dirty="0">
                <a:solidFill>
                  <a:srgbClr val="C00000"/>
                </a:solidFill>
              </a:rPr>
              <a:t>4 </a:t>
            </a:r>
            <a:r>
              <a:rPr lang="en-US" altLang="zh-CN" sz="2400" dirty="0"/>
              <a:t>are called the </a:t>
            </a:r>
            <a:r>
              <a:rPr lang="en-US" altLang="zh-CN" sz="2400" b="1" dirty="0">
                <a:solidFill>
                  <a:srgbClr val="102DFF"/>
                </a:solidFill>
              </a:rPr>
              <a:t>first 4 principal components of the data</a:t>
            </a:r>
            <a:r>
              <a:rPr lang="en-US" altLang="zh-CN" sz="2400" dirty="0"/>
              <a:t> </a:t>
            </a:r>
          </a:p>
          <a:p>
            <a:pPr>
              <a:lnSpc>
                <a:spcPct val="100000"/>
              </a:lnSpc>
            </a:pPr>
            <a:r>
              <a:rPr lang="en-US" altLang="zh-CN" sz="2400" dirty="0">
                <a:solidFill>
                  <a:srgbClr val="C00000"/>
                </a:solidFill>
              </a:rPr>
              <a:t>100x10</a:t>
            </a:r>
            <a:r>
              <a:rPr lang="zh-CN" altLang="en-US" sz="2400" dirty="0"/>
              <a:t>的样本矩阵乘以这个</a:t>
            </a:r>
            <a:r>
              <a:rPr lang="en-US" altLang="zh-CN" sz="2400" dirty="0">
                <a:solidFill>
                  <a:srgbClr val="C00000"/>
                </a:solidFill>
              </a:rPr>
              <a:t>10x4</a:t>
            </a:r>
            <a:r>
              <a:rPr lang="zh-CN" altLang="en-US" sz="2400" dirty="0"/>
              <a:t>的特征矩阵</a:t>
            </a:r>
            <a:r>
              <a:rPr lang="en-US" altLang="zh-CN" sz="2400" dirty="0"/>
              <a:t>(</a:t>
            </a:r>
            <a:r>
              <a:rPr lang="zh-CN" altLang="en-US" sz="2400" b="1" dirty="0">
                <a:solidFill>
                  <a:srgbClr val="102DFF"/>
                </a:solidFill>
              </a:rPr>
              <a:t>投影矩阵</a:t>
            </a:r>
            <a:r>
              <a:rPr lang="en-US" altLang="zh-CN" sz="2400" dirty="0"/>
              <a:t>)</a:t>
            </a:r>
            <a:r>
              <a:rPr lang="zh-CN" altLang="en-US" sz="2400" dirty="0"/>
              <a:t>，就得到了一个</a:t>
            </a:r>
            <a:r>
              <a:rPr lang="en-US" altLang="zh-CN" sz="2400" dirty="0">
                <a:solidFill>
                  <a:srgbClr val="C00000"/>
                </a:solidFill>
              </a:rPr>
              <a:t>100x4</a:t>
            </a:r>
            <a:r>
              <a:rPr lang="zh-CN" altLang="en-US" sz="2400" dirty="0"/>
              <a:t>的新的降维之后的样本矩阵，</a:t>
            </a:r>
            <a:r>
              <a:rPr lang="zh-CN" altLang="en-US" sz="2400" dirty="0">
                <a:solidFill>
                  <a:srgbClr val="C00000"/>
                </a:solidFill>
              </a:rPr>
              <a:t>每个数据的特征维数下降了</a:t>
            </a:r>
            <a:r>
              <a:rPr lang="zh-CN" altLang="en-US" sz="2400" dirty="0"/>
              <a:t>。</a:t>
            </a:r>
            <a:endParaRPr lang="en-US" altLang="zh-CN" sz="2400" dirty="0">
              <a:solidFill>
                <a:prstClr val="black"/>
              </a:solidFill>
            </a:endParaRPr>
          </a:p>
        </p:txBody>
      </p:sp>
      <p:sp>
        <p:nvSpPr>
          <p:cNvPr id="4" name="标题 3"/>
          <p:cNvSpPr>
            <a:spLocks noGrp="1"/>
          </p:cNvSpPr>
          <p:nvPr>
            <p:ph type="title"/>
          </p:nvPr>
        </p:nvSpPr>
        <p:spPr/>
        <p:txBody>
          <a:bodyPr>
            <a:noAutofit/>
          </a:bodyPr>
          <a:lstStyle/>
          <a:p>
            <a:r>
              <a:rPr lang="en-US" altLang="zh-CN" sz="3200" dirty="0"/>
              <a:t>PCA-</a:t>
            </a:r>
            <a:r>
              <a:rPr lang="zh-CN" altLang="en-US" sz="3200" dirty="0"/>
              <a:t>降维</a:t>
            </a:r>
            <a:endParaRPr lang="zh-CN" altLang="en-US" sz="3200" dirty="0">
              <a:latin typeface="+mj-ea"/>
              <a:ea typeface="+mj-ea"/>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4900" y="116993"/>
            <a:ext cx="2908300" cy="653937"/>
          </a:xfrm>
          <a:prstGeom prst="rect">
            <a:avLst/>
          </a:prstGeom>
          <a:ln>
            <a:solidFill>
              <a:srgbClr val="102DFF"/>
            </a:solidFill>
          </a:ln>
        </p:spPr>
      </p:pic>
    </p:spTree>
    <p:custDataLst>
      <p:tags r:id="rId1"/>
    </p:custDataLst>
    <p:extLst>
      <p:ext uri="{BB962C8B-B14F-4D97-AF65-F5344CB8AC3E}">
        <p14:creationId xmlns:p14="http://schemas.microsoft.com/office/powerpoint/2010/main" val="404848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内容占位符 1"/>
          <p:cNvSpPr txBox="1">
            <a:spLocks/>
          </p:cNvSpPr>
          <p:nvPr/>
        </p:nvSpPr>
        <p:spPr>
          <a:xfrm>
            <a:off x="609600" y="914400"/>
            <a:ext cx="9982201" cy="1371600"/>
          </a:xfrm>
          <a:prstGeom prst="rect">
            <a:avLst/>
          </a:prstGeom>
        </p:spPr>
        <p:txBody>
          <a:bodyPr vert="horz" lIns="91440" tIns="45720" rIns="91440" bIns="45720" rtlCol="0">
            <a:no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rgbClr val="FF0000"/>
                </a:solidFill>
              </a:rPr>
              <a:t>实对称矩阵</a:t>
            </a:r>
            <a:r>
              <a:rPr lang="zh-CN" altLang="en-US" sz="2400" dirty="0"/>
              <a:t>的不同特征值对应的</a:t>
            </a:r>
            <a:r>
              <a:rPr lang="zh-CN" altLang="en-US" sz="2400" b="1" dirty="0">
                <a:solidFill>
                  <a:srgbClr val="102DFF"/>
                </a:solidFill>
              </a:rPr>
              <a:t>特征向量一定是正交的 </a:t>
            </a:r>
          </a:p>
          <a:p>
            <a:pPr marL="0" indent="0">
              <a:buNone/>
            </a:pPr>
            <a:r>
              <a:rPr lang="zh-CN" altLang="en-US" sz="2400" dirty="0"/>
              <a:t>证明</a:t>
            </a:r>
            <a:r>
              <a:rPr lang="en-US" altLang="zh-CN" sz="2400" dirty="0"/>
              <a:t>: </a:t>
            </a:r>
            <a:r>
              <a:rPr lang="zh-CN" altLang="en-US" sz="2400" dirty="0"/>
              <a:t>令实对称矩阵为 </a:t>
            </a:r>
            <a:r>
              <a:rPr lang="en-US" altLang="zh-CN" sz="2400" dirty="0"/>
              <a:t>A</a:t>
            </a:r>
            <a:r>
              <a:rPr lang="zh-CN" altLang="en-US" sz="2400" dirty="0"/>
              <a:t> </a:t>
            </a:r>
            <a:r>
              <a:rPr lang="en-US" altLang="zh-CN" sz="2400" dirty="0">
                <a:solidFill>
                  <a:srgbClr val="FF0000"/>
                </a:solidFill>
              </a:rPr>
              <a:t>(A</a:t>
            </a:r>
            <a:r>
              <a:rPr lang="en-US" altLang="zh-CN" sz="2400" baseline="30000" dirty="0">
                <a:solidFill>
                  <a:srgbClr val="FF0000"/>
                </a:solidFill>
              </a:rPr>
              <a:t>T</a:t>
            </a: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 </a:t>
            </a:r>
            <a:r>
              <a:rPr lang="en-US" altLang="zh-CN" sz="2400" dirty="0">
                <a:solidFill>
                  <a:srgbClr val="FF0000"/>
                </a:solidFill>
              </a:rPr>
              <a:t>A)</a:t>
            </a:r>
            <a:r>
              <a:rPr lang="zh-CN" altLang="en-US" sz="2400" dirty="0"/>
              <a:t>，它的两个</a:t>
            </a:r>
            <a:r>
              <a:rPr lang="zh-CN" altLang="en-US" sz="2400" dirty="0">
                <a:solidFill>
                  <a:srgbClr val="102DFF"/>
                </a:solidFill>
              </a:rPr>
              <a:t>不同的</a:t>
            </a:r>
            <a:r>
              <a:rPr lang="zh-CN" altLang="en-US" sz="2400" dirty="0">
                <a:solidFill>
                  <a:srgbClr val="FF0000"/>
                </a:solidFill>
              </a:rPr>
              <a:t>特征值 </a:t>
            </a:r>
            <a:r>
              <a:rPr lang="en-US" altLang="zh-CN" sz="2400" dirty="0">
                <a:solidFill>
                  <a:srgbClr val="FF0000"/>
                </a:solidFill>
              </a:rPr>
              <a:t>λ</a:t>
            </a:r>
            <a:r>
              <a:rPr lang="en-US" altLang="zh-CN" sz="2400" baseline="-25000" dirty="0">
                <a:solidFill>
                  <a:srgbClr val="FF0000"/>
                </a:solidFill>
              </a:rPr>
              <a:t>1</a:t>
            </a:r>
            <a:r>
              <a:rPr lang="en-US" altLang="zh-CN" sz="2400" dirty="0">
                <a:solidFill>
                  <a:srgbClr val="FF0000"/>
                </a:solidFill>
              </a:rPr>
              <a:t>,</a:t>
            </a:r>
            <a:r>
              <a:rPr lang="zh-CN" altLang="en-US" sz="2400" dirty="0">
                <a:solidFill>
                  <a:srgbClr val="FF0000"/>
                </a:solidFill>
              </a:rPr>
              <a:t> </a:t>
            </a:r>
            <a:r>
              <a:rPr lang="en-US" altLang="zh-CN" sz="2400" dirty="0">
                <a:solidFill>
                  <a:srgbClr val="FF0000"/>
                </a:solidFill>
              </a:rPr>
              <a:t>λ</a:t>
            </a:r>
            <a:r>
              <a:rPr lang="en-US" altLang="zh-CN" sz="2400" baseline="-25000" dirty="0">
                <a:solidFill>
                  <a:srgbClr val="FF0000"/>
                </a:solidFill>
              </a:rPr>
              <a:t>2</a:t>
            </a:r>
            <a:r>
              <a:rPr lang="zh-CN" altLang="en-US" sz="2400" dirty="0">
                <a:solidFill>
                  <a:srgbClr val="FF0000"/>
                </a:solidFill>
              </a:rPr>
              <a:t> </a:t>
            </a:r>
            <a:r>
              <a:rPr lang="zh-CN" altLang="en-US" sz="2400" dirty="0"/>
              <a:t>对应的</a:t>
            </a:r>
            <a:r>
              <a:rPr lang="zh-CN" altLang="en-US" sz="2400" dirty="0">
                <a:solidFill>
                  <a:srgbClr val="FF0000"/>
                </a:solidFill>
              </a:rPr>
              <a:t>特征向量分别是 </a:t>
            </a:r>
            <a:r>
              <a:rPr lang="en-US" altLang="zh-CN" sz="2400" dirty="0">
                <a:solidFill>
                  <a:srgbClr val="FF0000"/>
                </a:solidFill>
              </a:rPr>
              <a:t>u</a:t>
            </a:r>
            <a:r>
              <a:rPr lang="en-US" altLang="zh-CN" sz="2400" baseline="-25000" dirty="0">
                <a:solidFill>
                  <a:srgbClr val="FF0000"/>
                </a:solidFill>
              </a:rPr>
              <a:t>1</a:t>
            </a:r>
            <a:r>
              <a:rPr lang="en-US" altLang="zh-CN" sz="2400" dirty="0">
                <a:solidFill>
                  <a:srgbClr val="FF0000"/>
                </a:solidFill>
              </a:rPr>
              <a:t>,</a:t>
            </a:r>
            <a:r>
              <a:rPr lang="zh-CN" altLang="en-US" sz="2400" dirty="0">
                <a:solidFill>
                  <a:srgbClr val="FF0000"/>
                </a:solidFill>
              </a:rPr>
              <a:t> </a:t>
            </a:r>
            <a:r>
              <a:rPr lang="en-US" altLang="zh-CN" sz="2400" dirty="0">
                <a:solidFill>
                  <a:srgbClr val="FF0000"/>
                </a:solidFill>
              </a:rPr>
              <a:t>u</a:t>
            </a:r>
            <a:r>
              <a:rPr lang="en-US" altLang="zh-CN" sz="2400" baseline="-25000" dirty="0">
                <a:solidFill>
                  <a:srgbClr val="FF0000"/>
                </a:solidFill>
              </a:rPr>
              <a:t>2</a:t>
            </a:r>
            <a:r>
              <a:rPr lang="en-US" altLang="zh-CN" sz="2400" dirty="0">
                <a:solidFill>
                  <a:srgbClr val="FF0000"/>
                </a:solidFill>
              </a:rPr>
              <a:t> </a:t>
            </a:r>
            <a:r>
              <a:rPr lang="zh-CN" altLang="en-US" sz="2400" dirty="0"/>
              <a:t>，有：</a:t>
            </a:r>
          </a:p>
        </p:txBody>
      </p:sp>
      <p:sp>
        <p:nvSpPr>
          <p:cNvPr id="4" name="标题 3"/>
          <p:cNvSpPr>
            <a:spLocks noGrp="1"/>
          </p:cNvSpPr>
          <p:nvPr>
            <p:ph type="title"/>
          </p:nvPr>
        </p:nvSpPr>
        <p:spPr/>
        <p:txBody>
          <a:bodyPr>
            <a:noAutofit/>
          </a:bodyPr>
          <a:lstStyle/>
          <a:p>
            <a:r>
              <a:rPr lang="zh-CN" altLang="en-US" sz="3200" dirty="0"/>
              <a:t>实对称矩阵特征</a:t>
            </a:r>
            <a:r>
              <a:rPr lang="zh-CN" altLang="en-US" sz="3200"/>
              <a:t>向量的正交性</a:t>
            </a:r>
            <a:endParaRPr lang="zh-CN" altLang="en-US" sz="3200" dirty="0">
              <a:latin typeface="+mj-ea"/>
              <a:ea typeface="+mj-ea"/>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4900" y="116993"/>
            <a:ext cx="2908300" cy="653937"/>
          </a:xfrm>
          <a:prstGeom prst="rect">
            <a:avLst/>
          </a:prstGeom>
          <a:ln>
            <a:solidFill>
              <a:srgbClr val="102DFF"/>
            </a:solidFill>
          </a:ln>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4010765"/>
            <a:ext cx="4038599" cy="510865"/>
          </a:xfrm>
          <a:prstGeom prst="rect">
            <a:avLst/>
          </a:prstGeom>
          <a:ln>
            <a:solidFill>
              <a:schemeClr val="accent1"/>
            </a:solidFill>
          </a:ln>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08954" y="2286000"/>
            <a:ext cx="4910342" cy="3918354"/>
          </a:xfrm>
          <a:prstGeom prst="rect">
            <a:avLst/>
          </a:prstGeom>
          <a:ln>
            <a:solidFill>
              <a:schemeClr val="accent1"/>
            </a:solidFill>
          </a:ln>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800" y="2403737"/>
            <a:ext cx="4011103" cy="812681"/>
          </a:xfrm>
          <a:prstGeom prst="rect">
            <a:avLst/>
          </a:prstGeom>
          <a:ln>
            <a:solidFill>
              <a:schemeClr val="accent1"/>
            </a:solidFill>
          </a:ln>
        </p:spPr>
      </p:pic>
    </p:spTree>
    <p:extLst>
      <p:ext uri="{BB962C8B-B14F-4D97-AF65-F5344CB8AC3E}">
        <p14:creationId xmlns:p14="http://schemas.microsoft.com/office/powerpoint/2010/main" val="1543866372"/>
      </p:ext>
    </p:extLst>
  </p:cSld>
  <p:clrMapOvr>
    <a:masterClrMapping/>
  </p:clrMapOvr>
  <p:extLst mod="1"/>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内容占位符 1"/>
          <p:cNvSpPr txBox="1">
            <a:spLocks/>
          </p:cNvSpPr>
          <p:nvPr/>
        </p:nvSpPr>
        <p:spPr>
          <a:xfrm>
            <a:off x="1621652" y="914400"/>
            <a:ext cx="8970149" cy="762000"/>
          </a:xfrm>
          <a:prstGeom prst="rect">
            <a:avLst/>
          </a:prstGeom>
        </p:spPr>
        <p:txBody>
          <a:bodyPr vert="horz" lIns="91440" tIns="45720" rIns="91440" bIns="45720" rtlCol="0">
            <a:no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altLang="zh-CN" sz="2800" dirty="0">
              <a:solidFill>
                <a:prstClr val="black"/>
              </a:solidFill>
            </a:endParaRPr>
          </a:p>
        </p:txBody>
      </p:sp>
      <p:sp>
        <p:nvSpPr>
          <p:cNvPr id="4" name="标题 3"/>
          <p:cNvSpPr>
            <a:spLocks noGrp="1"/>
          </p:cNvSpPr>
          <p:nvPr>
            <p:ph type="title"/>
          </p:nvPr>
        </p:nvSpPr>
        <p:spPr/>
        <p:txBody>
          <a:bodyPr>
            <a:noAutofit/>
          </a:bodyPr>
          <a:lstStyle/>
          <a:p>
            <a:r>
              <a:rPr lang="en-US" altLang="zh-CN" sz="3200" dirty="0"/>
              <a:t>PCA-</a:t>
            </a:r>
            <a:r>
              <a:rPr lang="zh-CN" altLang="en-US" sz="3200" dirty="0"/>
              <a:t>降维</a:t>
            </a:r>
            <a:endParaRPr lang="zh-CN" altLang="en-US" sz="3200" dirty="0">
              <a:latin typeface="+mj-ea"/>
              <a:ea typeface="+mj-ea"/>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4900" y="116993"/>
            <a:ext cx="2908300" cy="653937"/>
          </a:xfrm>
          <a:prstGeom prst="rect">
            <a:avLst/>
          </a:prstGeom>
          <a:ln>
            <a:solidFill>
              <a:srgbClr val="102DFF"/>
            </a:solidFill>
          </a:ln>
        </p:spPr>
      </p:pic>
      <p:pic>
        <p:nvPicPr>
          <p:cNvPr id="2" name="图片 1"/>
          <p:cNvPicPr>
            <a:picLocks noChangeAspect="1"/>
          </p:cNvPicPr>
          <p:nvPr/>
        </p:nvPicPr>
        <p:blipFill>
          <a:blip r:embed="rId3"/>
          <a:stretch>
            <a:fillRect/>
          </a:stretch>
        </p:blipFill>
        <p:spPr>
          <a:xfrm>
            <a:off x="1524000" y="1013295"/>
            <a:ext cx="5334000" cy="5334000"/>
          </a:xfrm>
          <a:prstGeom prst="rect">
            <a:avLst/>
          </a:prstGeom>
        </p:spPr>
      </p:pic>
      <p:sp>
        <p:nvSpPr>
          <p:cNvPr id="3" name="矩形 2"/>
          <p:cNvSpPr/>
          <p:nvPr/>
        </p:nvSpPr>
        <p:spPr>
          <a:xfrm>
            <a:off x="4800600" y="3488627"/>
            <a:ext cx="564578" cy="523220"/>
          </a:xfrm>
          <a:prstGeom prst="rect">
            <a:avLst/>
          </a:prstGeom>
        </p:spPr>
        <p:txBody>
          <a:bodyPr wrap="none">
            <a:spAutoFit/>
          </a:bodyPr>
          <a:lstStyle/>
          <a:p>
            <a:r>
              <a:rPr lang="en-US" altLang="zh-CN" sz="2800">
                <a:solidFill>
                  <a:srgbClr val="C00000"/>
                </a:solidFill>
              </a:rPr>
              <a:t>u</a:t>
            </a:r>
            <a:r>
              <a:rPr lang="en-US" altLang="zh-CN" sz="2800" baseline="-25000">
                <a:solidFill>
                  <a:srgbClr val="C00000"/>
                </a:solidFill>
              </a:rPr>
              <a:t>1</a:t>
            </a:r>
            <a:endParaRPr lang="zh-CN" altLang="en-US" sz="2800" dirty="0"/>
          </a:p>
        </p:txBody>
      </p:sp>
      <p:sp>
        <p:nvSpPr>
          <p:cNvPr id="7" name="矩形 6"/>
          <p:cNvSpPr/>
          <p:nvPr/>
        </p:nvSpPr>
        <p:spPr>
          <a:xfrm>
            <a:off x="3331606" y="2786286"/>
            <a:ext cx="564578" cy="523220"/>
          </a:xfrm>
          <a:prstGeom prst="rect">
            <a:avLst/>
          </a:prstGeom>
        </p:spPr>
        <p:txBody>
          <a:bodyPr wrap="none">
            <a:spAutoFit/>
          </a:bodyPr>
          <a:lstStyle/>
          <a:p>
            <a:r>
              <a:rPr lang="en-US" altLang="zh-CN" sz="2800" dirty="0">
                <a:solidFill>
                  <a:srgbClr val="C00000"/>
                </a:solidFill>
              </a:rPr>
              <a:t>u</a:t>
            </a:r>
            <a:r>
              <a:rPr lang="en-US" altLang="zh-CN" sz="2800" baseline="-25000" dirty="0">
                <a:solidFill>
                  <a:srgbClr val="C00000"/>
                </a:solidFill>
              </a:rPr>
              <a:t>2</a:t>
            </a:r>
            <a:endParaRPr lang="zh-CN" altLang="en-US" sz="2800" dirty="0"/>
          </a:p>
        </p:txBody>
      </p:sp>
      <p:sp>
        <p:nvSpPr>
          <p:cNvPr id="9" name="矩形 8"/>
          <p:cNvSpPr/>
          <p:nvPr/>
        </p:nvSpPr>
        <p:spPr>
          <a:xfrm>
            <a:off x="6705600" y="3398997"/>
            <a:ext cx="3962400" cy="523220"/>
          </a:xfrm>
          <a:prstGeom prst="rect">
            <a:avLst/>
          </a:prstGeom>
        </p:spPr>
        <p:txBody>
          <a:bodyPr wrap="square">
            <a:spAutoFit/>
          </a:bodyPr>
          <a:lstStyle/>
          <a:p>
            <a:r>
              <a:rPr lang="en-US" altLang="zh-CN" sz="2800" dirty="0">
                <a:solidFill>
                  <a:srgbClr val="C00000"/>
                </a:solidFill>
              </a:rPr>
              <a:t>u</a:t>
            </a:r>
            <a:r>
              <a:rPr lang="en-US" altLang="zh-CN" sz="2800" baseline="-25000" dirty="0">
                <a:solidFill>
                  <a:srgbClr val="C00000"/>
                </a:solidFill>
              </a:rPr>
              <a:t>2</a:t>
            </a:r>
            <a:r>
              <a:rPr lang="zh-CN" altLang="en-US" sz="2800" baseline="-25000" dirty="0">
                <a:solidFill>
                  <a:srgbClr val="C00000"/>
                </a:solidFill>
              </a:rPr>
              <a:t> </a:t>
            </a:r>
            <a:r>
              <a:rPr lang="zh-CN" altLang="en-US" sz="2800" dirty="0">
                <a:solidFill>
                  <a:srgbClr val="C00000"/>
                </a:solidFill>
              </a:rPr>
              <a:t>和 </a:t>
            </a:r>
            <a:r>
              <a:rPr lang="en-US" altLang="zh-CN" sz="2800" dirty="0">
                <a:solidFill>
                  <a:srgbClr val="C00000"/>
                </a:solidFill>
              </a:rPr>
              <a:t>u</a:t>
            </a:r>
            <a:r>
              <a:rPr lang="en-US" altLang="zh-CN" sz="2800" baseline="-25000" dirty="0">
                <a:solidFill>
                  <a:srgbClr val="C00000"/>
                </a:solidFill>
              </a:rPr>
              <a:t>1</a:t>
            </a:r>
            <a:r>
              <a:rPr lang="zh-CN" altLang="en-US" sz="2800" dirty="0">
                <a:solidFill>
                  <a:srgbClr val="C00000"/>
                </a:solidFill>
              </a:rPr>
              <a:t> 一定是正交的 </a:t>
            </a:r>
            <a:endParaRPr lang="zh-CN" altLang="en-US" sz="2800" dirty="0"/>
          </a:p>
        </p:txBody>
      </p:sp>
    </p:spTree>
    <p:extLst>
      <p:ext uri="{BB962C8B-B14F-4D97-AF65-F5344CB8AC3E}">
        <p14:creationId xmlns:p14="http://schemas.microsoft.com/office/powerpoint/2010/main" val="2668700192"/>
      </p:ext>
    </p:extLst>
  </p:cSld>
  <p:clrMapOvr>
    <a:masterClrMapping/>
  </p:clrMapOvr>
  <p:extLst mod="1"/>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主成分分析</a:t>
            </a:r>
            <a:endParaRPr lang="en-US" dirty="0"/>
          </a:p>
        </p:txBody>
      </p:sp>
      <p:sp>
        <p:nvSpPr>
          <p:cNvPr id="3" name="Content Placeholder 2"/>
          <p:cNvSpPr>
            <a:spLocks noGrp="1"/>
          </p:cNvSpPr>
          <p:nvPr>
            <p:ph idx="1"/>
          </p:nvPr>
        </p:nvSpPr>
        <p:spPr/>
        <p:txBody>
          <a:bodyPr>
            <a:normAutofit/>
          </a:bodyPr>
          <a:lstStyle/>
          <a:p>
            <a:pPr>
              <a:lnSpc>
                <a:spcPct val="100000"/>
              </a:lnSpc>
            </a:pPr>
            <a:r>
              <a:rPr lang="zh-CN" altLang="en-US" dirty="0"/>
              <a:t>降维后低维空间的维数   通常是由</a:t>
            </a:r>
            <a:r>
              <a:rPr lang="zh-CN" altLang="en-US" dirty="0">
                <a:solidFill>
                  <a:srgbClr val="C00000"/>
                </a:solidFill>
              </a:rPr>
              <a:t>用户事先指定</a:t>
            </a:r>
            <a:r>
              <a:rPr lang="zh-CN" altLang="en-US" dirty="0"/>
              <a:t>，或通过在   值不同的低维空间中对</a:t>
            </a:r>
            <a:r>
              <a:rPr lang="en-US" altLang="zh-CN" dirty="0">
                <a:solidFill>
                  <a:srgbClr val="0B37FF"/>
                </a:solidFill>
              </a:rPr>
              <a:t>k</a:t>
            </a:r>
            <a:r>
              <a:rPr lang="zh-CN" altLang="en-US" dirty="0">
                <a:solidFill>
                  <a:srgbClr val="0B37FF"/>
                </a:solidFill>
              </a:rPr>
              <a:t>近邻分类器</a:t>
            </a:r>
            <a:r>
              <a:rPr lang="zh-CN" altLang="en-US" dirty="0"/>
              <a:t>（或其它开销较小的学习器）进行交叉验证来选取较好的   值。对</a:t>
            </a:r>
            <a:r>
              <a:rPr lang="en-US" altLang="zh-CN" dirty="0"/>
              <a:t>PCA</a:t>
            </a:r>
            <a:r>
              <a:rPr lang="zh-CN" altLang="en-US" dirty="0"/>
              <a:t>，还可从重构的角度设置一个</a:t>
            </a:r>
            <a:r>
              <a:rPr lang="zh-CN" altLang="en-US" dirty="0">
                <a:solidFill>
                  <a:srgbClr val="0B37FF"/>
                </a:solidFill>
              </a:rPr>
              <a:t>重构阈值</a:t>
            </a:r>
            <a:r>
              <a:rPr lang="zh-CN" altLang="en-US" dirty="0"/>
              <a:t>，例如           ，然后选取使下式成立的</a:t>
            </a:r>
            <a:r>
              <a:rPr lang="zh-CN" altLang="en-US" dirty="0">
                <a:solidFill>
                  <a:srgbClr val="C00000"/>
                </a:solidFill>
              </a:rPr>
              <a:t>最小   值</a:t>
            </a:r>
            <a:r>
              <a:rPr lang="zh-CN" altLang="en-US" dirty="0"/>
              <a:t>：</a:t>
            </a:r>
            <a:endParaRPr lang="en-US" altLang="zh-CN" dirty="0"/>
          </a:p>
          <a:p>
            <a:pPr>
              <a:lnSpc>
                <a:spcPct val="100000"/>
              </a:lnSpc>
            </a:pPr>
            <a:endParaRPr lang="en-US" altLang="zh-CN" dirty="0"/>
          </a:p>
          <a:p>
            <a:pPr>
              <a:lnSpc>
                <a:spcPct val="100000"/>
              </a:lnSpc>
            </a:pPr>
            <a:endParaRPr lang="en-US" altLang="zh-CN" dirty="0"/>
          </a:p>
          <a:p>
            <a:pPr>
              <a:lnSpc>
                <a:spcPct val="100000"/>
              </a:lnSpc>
            </a:pPr>
            <a:endParaRPr lang="en-US" altLang="zh-CN" dirty="0"/>
          </a:p>
          <a:p>
            <a:pPr>
              <a:lnSpc>
                <a:spcPct val="100000"/>
              </a:lnSpc>
            </a:pPr>
            <a:r>
              <a:rPr lang="en-US" altLang="zh-CN" dirty="0"/>
              <a:t>PCA</a:t>
            </a:r>
            <a:r>
              <a:rPr lang="zh-CN" altLang="en-US" dirty="0"/>
              <a:t>仅需保留样本的</a:t>
            </a:r>
            <a:r>
              <a:rPr lang="zh-CN" altLang="en-US" dirty="0">
                <a:solidFill>
                  <a:srgbClr val="0B37FF"/>
                </a:solidFill>
              </a:rPr>
              <a:t>均值向量</a:t>
            </a:r>
            <a:r>
              <a:rPr lang="zh-CN" altLang="en-US" dirty="0"/>
              <a:t>即可通过简单的向量减法和矩阵</a:t>
            </a:r>
            <a:r>
              <a:rPr lang="en-US" altLang="zh-CN" dirty="0"/>
              <a:t>-</a:t>
            </a:r>
            <a:r>
              <a:rPr lang="zh-CN" altLang="en-US" dirty="0"/>
              <a:t>向量乘法将新样本投影至低维空间中。</a:t>
            </a:r>
            <a:endParaRPr lang="en-US" altLang="zh-CN" dirty="0"/>
          </a:p>
          <a:p>
            <a:pPr>
              <a:lnSpc>
                <a:spcPct val="100000"/>
              </a:lnSpc>
            </a:pPr>
            <a:endParaRPr lang="en-US" altLang="zh-CN" dirty="0"/>
          </a:p>
          <a:p>
            <a:pPr>
              <a:lnSpc>
                <a:spcPct val="100000"/>
              </a:lnSpc>
            </a:pPr>
            <a:r>
              <a:rPr lang="zh-CN" altLang="en-US" dirty="0"/>
              <a:t>降维虽然</a:t>
            </a:r>
            <a:r>
              <a:rPr lang="zh-CN" altLang="en-US" dirty="0">
                <a:solidFill>
                  <a:srgbClr val="0B37FF"/>
                </a:solidFill>
              </a:rPr>
              <a:t>会导致信息的损失</a:t>
            </a:r>
            <a:r>
              <a:rPr lang="zh-CN" altLang="en-US" dirty="0"/>
              <a:t>，但一方面舍弃这些信息后能</a:t>
            </a:r>
            <a:r>
              <a:rPr lang="zh-CN" altLang="en-US" dirty="0">
                <a:solidFill>
                  <a:srgbClr val="0B37FF"/>
                </a:solidFill>
              </a:rPr>
              <a:t>使得样本的采样密度增大</a:t>
            </a:r>
            <a:r>
              <a:rPr lang="zh-CN" altLang="en-US" dirty="0"/>
              <a:t>；另一方面，当数据</a:t>
            </a:r>
            <a:r>
              <a:rPr lang="zh-CN" altLang="en-US" dirty="0">
                <a:solidFill>
                  <a:srgbClr val="0B37FF"/>
                </a:solidFill>
              </a:rPr>
              <a:t>受到噪声影响</a:t>
            </a:r>
            <a:r>
              <a:rPr lang="zh-CN" altLang="en-US" dirty="0"/>
              <a:t>时，最小的特征值所对应的特征向量</a:t>
            </a:r>
            <a:r>
              <a:rPr lang="zh-CN" altLang="en-US" dirty="0">
                <a:solidFill>
                  <a:srgbClr val="C00000"/>
                </a:solidFill>
              </a:rPr>
              <a:t>往往与噪声有关</a:t>
            </a:r>
            <a:r>
              <a:rPr lang="zh-CN" altLang="en-US" dirty="0"/>
              <a:t>，舍弃可以起到</a:t>
            </a:r>
            <a:r>
              <a:rPr lang="zh-CN" altLang="en-US" dirty="0">
                <a:solidFill>
                  <a:srgbClr val="C00000"/>
                </a:solidFill>
              </a:rPr>
              <a:t>去噪效果</a:t>
            </a:r>
            <a:r>
              <a:rPr lang="zh-CN" altLang="en-US" dirty="0"/>
              <a:t>。       </a:t>
            </a:r>
            <a:endParaRPr lang="en-US" dirty="0"/>
          </a:p>
        </p:txBody>
      </p:sp>
      <p:pic>
        <p:nvPicPr>
          <p:cNvPr id="4" name="Picture 3"/>
          <p:cNvPicPr>
            <a:picLocks noChangeAspect="1"/>
          </p:cNvPicPr>
          <p:nvPr/>
        </p:nvPicPr>
        <p:blipFill>
          <a:blip r:embed="rId3"/>
          <a:stretch>
            <a:fillRect/>
          </a:stretch>
        </p:blipFill>
        <p:spPr>
          <a:xfrm>
            <a:off x="3581400" y="1209336"/>
            <a:ext cx="214114" cy="256936"/>
          </a:xfrm>
          <a:prstGeom prst="rect">
            <a:avLst/>
          </a:prstGeom>
        </p:spPr>
      </p:pic>
      <p:pic>
        <p:nvPicPr>
          <p:cNvPr id="5" name="Picture 4"/>
          <p:cNvPicPr>
            <a:picLocks noChangeAspect="1"/>
          </p:cNvPicPr>
          <p:nvPr/>
        </p:nvPicPr>
        <p:blipFill>
          <a:blip r:embed="rId3"/>
          <a:stretch>
            <a:fillRect/>
          </a:stretch>
        </p:blipFill>
        <p:spPr>
          <a:xfrm>
            <a:off x="8077200" y="1220188"/>
            <a:ext cx="205071" cy="246084"/>
          </a:xfrm>
          <a:prstGeom prst="rect">
            <a:avLst/>
          </a:prstGeom>
        </p:spPr>
      </p:pic>
      <p:pic>
        <p:nvPicPr>
          <p:cNvPr id="6" name="Picture 5"/>
          <p:cNvPicPr>
            <a:picLocks noChangeAspect="1"/>
          </p:cNvPicPr>
          <p:nvPr/>
        </p:nvPicPr>
        <p:blipFill>
          <a:blip r:embed="rId3"/>
          <a:stretch>
            <a:fillRect/>
          </a:stretch>
        </p:blipFill>
        <p:spPr>
          <a:xfrm>
            <a:off x="9677400" y="1905000"/>
            <a:ext cx="206733" cy="248079"/>
          </a:xfrm>
          <a:prstGeom prst="rect">
            <a:avLst/>
          </a:prstGeom>
        </p:spPr>
      </p:pic>
      <p:pic>
        <p:nvPicPr>
          <p:cNvPr id="7" name="Picture 6"/>
          <p:cNvPicPr>
            <a:picLocks noChangeAspect="1"/>
          </p:cNvPicPr>
          <p:nvPr/>
        </p:nvPicPr>
        <p:blipFill>
          <a:blip r:embed="rId4"/>
          <a:stretch>
            <a:fillRect/>
          </a:stretch>
        </p:blipFill>
        <p:spPr>
          <a:xfrm>
            <a:off x="5131675" y="1930679"/>
            <a:ext cx="926667" cy="222400"/>
          </a:xfrm>
          <a:prstGeom prst="rect">
            <a:avLst/>
          </a:prstGeom>
        </p:spPr>
      </p:pic>
      <p:pic>
        <p:nvPicPr>
          <p:cNvPr id="8" name="Picture 7"/>
          <p:cNvPicPr>
            <a:picLocks noChangeAspect="1"/>
          </p:cNvPicPr>
          <p:nvPr/>
        </p:nvPicPr>
        <p:blipFill>
          <a:blip r:embed="rId3"/>
          <a:stretch>
            <a:fillRect/>
          </a:stretch>
        </p:blipFill>
        <p:spPr>
          <a:xfrm>
            <a:off x="8763000" y="1571535"/>
            <a:ext cx="205071" cy="246084"/>
          </a:xfrm>
          <a:prstGeom prst="rect">
            <a:avLst/>
          </a:prstGeom>
        </p:spPr>
      </p:pic>
      <p:pic>
        <p:nvPicPr>
          <p:cNvPr id="9" name="Picture 8"/>
          <p:cNvPicPr>
            <a:picLocks noChangeAspect="1"/>
          </p:cNvPicPr>
          <p:nvPr/>
        </p:nvPicPr>
        <p:blipFill>
          <a:blip r:embed="rId5"/>
          <a:stretch>
            <a:fillRect/>
          </a:stretch>
        </p:blipFill>
        <p:spPr>
          <a:xfrm>
            <a:off x="5079712" y="2554789"/>
            <a:ext cx="1875138" cy="1013332"/>
          </a:xfrm>
          <a:prstGeom prst="rect">
            <a:avLst/>
          </a:prstGeom>
        </p:spPr>
      </p:pic>
    </p:spTree>
    <p:custDataLst>
      <p:tags r:id="rId1"/>
    </p:custDataLst>
    <p:extLst>
      <p:ext uri="{BB962C8B-B14F-4D97-AF65-F5344CB8AC3E}">
        <p14:creationId xmlns:p14="http://schemas.microsoft.com/office/powerpoint/2010/main" val="152995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内容占位符 1"/>
          <p:cNvSpPr txBox="1">
            <a:spLocks/>
          </p:cNvSpPr>
          <p:nvPr/>
        </p:nvSpPr>
        <p:spPr>
          <a:xfrm>
            <a:off x="609600" y="914400"/>
            <a:ext cx="10668000" cy="5562600"/>
          </a:xfrm>
          <a:prstGeom prst="rect">
            <a:avLst/>
          </a:prstGeom>
        </p:spPr>
        <p:txBody>
          <a:bodyPr vert="horz" lIns="91440" tIns="45720" rIns="91440" bIns="45720" rtlCol="0">
            <a:no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a:t> 若</a:t>
            </a:r>
            <a:r>
              <a:rPr lang="en-US" altLang="zh-CN" sz="2800" dirty="0"/>
              <a:t>A</a:t>
            </a:r>
            <a:r>
              <a:rPr lang="zh-CN" altLang="en-US" sz="2800" dirty="0"/>
              <a:t>是</a:t>
            </a:r>
            <a:r>
              <a:rPr lang="en-US" altLang="zh-CN" sz="2800" dirty="0" err="1"/>
              <a:t>m×n</a:t>
            </a:r>
            <a:r>
              <a:rPr lang="zh-CN" altLang="en-US" sz="2800" dirty="0"/>
              <a:t>阶矩阵，不妨认为</a:t>
            </a:r>
            <a:r>
              <a:rPr lang="en-US" altLang="zh-CN" sz="2800" dirty="0"/>
              <a:t>m&gt;n</a:t>
            </a:r>
            <a:r>
              <a:rPr lang="zh-CN" altLang="en-US" sz="2800" dirty="0"/>
              <a:t>，则</a:t>
            </a:r>
            <a:r>
              <a:rPr lang="en-US" altLang="zh-CN" sz="2800" dirty="0"/>
              <a:t>A</a:t>
            </a:r>
            <a:r>
              <a:rPr lang="en-US" altLang="zh-CN" sz="2800" baseline="30000" dirty="0"/>
              <a:t>T</a:t>
            </a:r>
            <a:r>
              <a:rPr lang="en-US" altLang="zh-CN" sz="2800" dirty="0"/>
              <a:t>A </a:t>
            </a:r>
            <a:r>
              <a:rPr lang="zh-CN" altLang="en-US" sz="2800" dirty="0"/>
              <a:t>是 </a:t>
            </a:r>
            <a:r>
              <a:rPr lang="en-US" altLang="zh-CN" sz="2800" dirty="0" err="1"/>
              <a:t>n×n</a:t>
            </a:r>
            <a:r>
              <a:rPr lang="zh-CN" altLang="en-US" sz="2800" dirty="0"/>
              <a:t>阶方阵。根据下式计算</a:t>
            </a:r>
            <a:r>
              <a:rPr lang="en-US" altLang="zh-CN" sz="2800" dirty="0"/>
              <a:t>:</a:t>
            </a:r>
          </a:p>
          <a:p>
            <a:endParaRPr lang="en-US" altLang="zh-CN" sz="2800" dirty="0"/>
          </a:p>
          <a:p>
            <a:endParaRPr lang="en-US" altLang="zh-CN" sz="2800" dirty="0"/>
          </a:p>
          <a:p>
            <a:endParaRPr lang="en-US" altLang="zh-CN" sz="2800" dirty="0"/>
          </a:p>
          <a:p>
            <a:endParaRPr lang="en-US" altLang="zh-CN" sz="2800" dirty="0"/>
          </a:p>
          <a:p>
            <a:endParaRPr lang="en-US" altLang="zh-CN" sz="2800" dirty="0"/>
          </a:p>
          <a:p>
            <a:r>
              <a:rPr lang="zh-CN" altLang="en-US" sz="2800" dirty="0"/>
              <a:t> 从而，将矩阵 </a:t>
            </a:r>
            <a:r>
              <a:rPr lang="en-US" altLang="zh-CN" sz="2800" dirty="0"/>
              <a:t>A</a:t>
            </a:r>
            <a:r>
              <a:rPr lang="zh-CN" altLang="en-US" sz="2800" dirty="0"/>
              <a:t> 可以写成 </a:t>
            </a:r>
            <a:r>
              <a:rPr lang="en-US" altLang="zh-CN" sz="2800" dirty="0"/>
              <a:t>U</a:t>
            </a:r>
            <a:r>
              <a:rPr lang="zh-CN" altLang="en-US" sz="2800" dirty="0"/>
              <a:t>、</a:t>
            </a:r>
            <a:r>
              <a:rPr lang="en-US" altLang="zh-CN" sz="2800" dirty="0"/>
              <a:t>V</a:t>
            </a:r>
            <a:r>
              <a:rPr lang="zh-CN" altLang="en-US" sz="2800" dirty="0"/>
              <a:t> 两个方阵和对角矩阵 </a:t>
            </a:r>
            <a:r>
              <a:rPr lang="en-US" altLang="zh-CN" sz="2800" dirty="0">
                <a:latin typeface="Symbol" charset="2"/>
                <a:ea typeface="Symbol" charset="2"/>
                <a:cs typeface="Symbol" charset="2"/>
              </a:rPr>
              <a:t>S</a:t>
            </a:r>
            <a:r>
              <a:rPr lang="zh-CN" altLang="en-US" sz="2800" dirty="0">
                <a:latin typeface="Symbol" charset="2"/>
                <a:ea typeface="Symbol" charset="2"/>
                <a:cs typeface="Symbol" charset="2"/>
              </a:rPr>
              <a:t> </a:t>
            </a:r>
            <a:r>
              <a:rPr lang="zh-CN" altLang="en-US" sz="2800" dirty="0"/>
              <a:t>的乘积，这一过程就是</a:t>
            </a:r>
            <a:r>
              <a:rPr lang="zh-CN" altLang="en-US" sz="2800" dirty="0">
                <a:solidFill>
                  <a:srgbClr val="C00000"/>
                </a:solidFill>
              </a:rPr>
              <a:t>奇异值分解 </a:t>
            </a:r>
            <a:r>
              <a:rPr lang="en-US" altLang="zh-CN" sz="2800" dirty="0">
                <a:solidFill>
                  <a:srgbClr val="C00000"/>
                </a:solidFill>
              </a:rPr>
              <a:t>SVD</a:t>
            </a:r>
            <a:r>
              <a:rPr lang="zh-CN" altLang="en-US" sz="2800" dirty="0"/>
              <a:t>。 </a:t>
            </a:r>
          </a:p>
        </p:txBody>
      </p:sp>
      <p:sp>
        <p:nvSpPr>
          <p:cNvPr id="4" name="标题 3"/>
          <p:cNvSpPr>
            <a:spLocks noGrp="1"/>
          </p:cNvSpPr>
          <p:nvPr>
            <p:ph type="title"/>
          </p:nvPr>
        </p:nvSpPr>
        <p:spPr/>
        <p:txBody>
          <a:bodyPr>
            <a:noAutofit/>
          </a:bodyPr>
          <a:lstStyle/>
          <a:p>
            <a:r>
              <a:rPr lang="en-US" altLang="zh-CN" sz="3200" dirty="0"/>
              <a:t>PCA-SVD</a:t>
            </a:r>
            <a:endParaRPr lang="zh-CN" altLang="en-US" sz="3200" dirty="0">
              <a:latin typeface="+mj-ea"/>
              <a:ea typeface="+mj-ea"/>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4900" y="89951"/>
            <a:ext cx="2908300" cy="653937"/>
          </a:xfrm>
          <a:prstGeom prst="rect">
            <a:avLst/>
          </a:prstGeom>
          <a:ln>
            <a:solidFill>
              <a:srgbClr val="102DFF"/>
            </a:solidFill>
          </a:ln>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0339" y="1925151"/>
            <a:ext cx="6906457" cy="1803207"/>
          </a:xfrm>
          <a:prstGeom prst="rect">
            <a:avLst/>
          </a:prstGeom>
        </p:spPr>
      </p:pic>
      <p:sp>
        <p:nvSpPr>
          <p:cNvPr id="2" name="矩形 1"/>
          <p:cNvSpPr/>
          <p:nvPr/>
        </p:nvSpPr>
        <p:spPr>
          <a:xfrm>
            <a:off x="7326250" y="1601984"/>
            <a:ext cx="3646550" cy="707886"/>
          </a:xfrm>
          <a:prstGeom prst="rect">
            <a:avLst/>
          </a:prstGeom>
        </p:spPr>
        <p:txBody>
          <a:bodyPr wrap="square">
            <a:spAutoFit/>
          </a:bodyPr>
          <a:lstStyle/>
          <a:p>
            <a:r>
              <a:rPr lang="zh-CN" altLang="en-US" sz="2000" dirty="0">
                <a:solidFill>
                  <a:srgbClr val="FF0000"/>
                </a:solidFill>
                <a:latin typeface="Arial" charset="0"/>
              </a:rPr>
              <a:t>一个矩阵</a:t>
            </a:r>
            <a:r>
              <a:rPr lang="zh-Hans" altLang="en-US" sz="2000" dirty="0">
                <a:solidFill>
                  <a:srgbClr val="FF0000"/>
                </a:solidFill>
                <a:latin typeface="Arial" charset="0"/>
              </a:rPr>
              <a:t> </a:t>
            </a:r>
            <a:r>
              <a:rPr lang="en-US" altLang="zh-CN" sz="2000" dirty="0">
                <a:solidFill>
                  <a:srgbClr val="FF0000"/>
                </a:solidFill>
                <a:latin typeface="Arial" charset="0"/>
              </a:rPr>
              <a:t>A</a:t>
            </a:r>
            <a:r>
              <a:rPr lang="zh-Hans" altLang="en-US" sz="2000" dirty="0">
                <a:solidFill>
                  <a:srgbClr val="FF0000"/>
                </a:solidFill>
                <a:latin typeface="Arial" charset="0"/>
              </a:rPr>
              <a:t> </a:t>
            </a:r>
            <a:r>
              <a:rPr lang="zh-CN" altLang="en-US" sz="2000" dirty="0">
                <a:solidFill>
                  <a:srgbClr val="FF0000"/>
                </a:solidFill>
                <a:latin typeface="Arial" charset="0"/>
              </a:rPr>
              <a:t>的</a:t>
            </a:r>
            <a:r>
              <a:rPr lang="zh-CN" altLang="en-US" sz="2000" dirty="0">
                <a:solidFill>
                  <a:srgbClr val="102DFF"/>
                </a:solidFill>
                <a:latin typeface="Arial" charset="0"/>
              </a:rPr>
              <a:t>奇异值</a:t>
            </a:r>
            <a:r>
              <a:rPr lang="zh-CN" altLang="en-US" sz="2000" dirty="0">
                <a:solidFill>
                  <a:srgbClr val="FF0000"/>
                </a:solidFill>
                <a:latin typeface="Arial" charset="0"/>
              </a:rPr>
              <a:t>为</a:t>
            </a:r>
            <a:r>
              <a:rPr lang="en-US" altLang="zh-CN" sz="2000" dirty="0">
                <a:solidFill>
                  <a:srgbClr val="FF0000"/>
                </a:solidFill>
                <a:latin typeface="Arial" charset="0"/>
              </a:rPr>
              <a:t>A</a:t>
            </a:r>
            <a:r>
              <a:rPr lang="en-US" altLang="zh-CN" sz="2000" baseline="30000" dirty="0">
                <a:solidFill>
                  <a:srgbClr val="FF0000"/>
                </a:solidFill>
                <a:latin typeface="Arial" charset="0"/>
              </a:rPr>
              <a:t>T</a:t>
            </a:r>
            <a:r>
              <a:rPr lang="en-US" altLang="zh-CN" sz="2000" dirty="0">
                <a:solidFill>
                  <a:srgbClr val="FF0000"/>
                </a:solidFill>
                <a:latin typeface="Arial" charset="0"/>
              </a:rPr>
              <a:t>A</a:t>
            </a:r>
            <a:r>
              <a:rPr lang="zh-CN" altLang="en-US" sz="2000" dirty="0">
                <a:solidFill>
                  <a:srgbClr val="FF0000"/>
                </a:solidFill>
                <a:latin typeface="Arial" charset="0"/>
              </a:rPr>
              <a:t>的</a:t>
            </a:r>
            <a:r>
              <a:rPr lang="zh-CN" altLang="en-US" sz="2000" dirty="0">
                <a:solidFill>
                  <a:srgbClr val="102DFF"/>
                </a:solidFill>
                <a:latin typeface="Arial" charset="0"/>
              </a:rPr>
              <a:t>特征值开平方</a:t>
            </a:r>
            <a:endParaRPr lang="zh-CN" altLang="en-US" sz="2000" dirty="0">
              <a:solidFill>
                <a:srgbClr val="102DFF"/>
              </a:solidFill>
            </a:endParaRPr>
          </a:p>
        </p:txBody>
      </p:sp>
      <p:cxnSp>
        <p:nvCxnSpPr>
          <p:cNvPr id="6" name="直线箭头连接符 5"/>
          <p:cNvCxnSpPr/>
          <p:nvPr/>
        </p:nvCxnSpPr>
        <p:spPr>
          <a:xfrm flipH="1" flipV="1">
            <a:off x="4800600" y="3124200"/>
            <a:ext cx="1295400" cy="1295400"/>
          </a:xfrm>
          <a:prstGeom prst="straightConnector1">
            <a:avLst/>
          </a:prstGeom>
          <a:ln w="38100">
            <a:solidFill>
              <a:srgbClr val="0B37FF"/>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p:cNvCxnSpPr/>
          <p:nvPr/>
        </p:nvCxnSpPr>
        <p:spPr>
          <a:xfrm flipV="1">
            <a:off x="5486400" y="3429000"/>
            <a:ext cx="304800" cy="9906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388926"/>
      </p:ext>
    </p:extLst>
  </p:cSld>
  <p:clrMapOvr>
    <a:masterClrMapping/>
  </p:clrMapOvr>
  <p:extLst mod="1"/>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本章内容</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288661810"/>
              </p:ext>
            </p:extLst>
          </p:nvPr>
        </p:nvGraphicFramePr>
        <p:xfrm>
          <a:off x="347663" y="1158875"/>
          <a:ext cx="11488737" cy="4930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7386400"/>
      </p:ext>
    </p:extLst>
  </p:cSld>
  <p:clrMapOvr>
    <a:masterClrMapping/>
  </p:clrMapOvr>
  <p:extLst mod="1"/>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en-US" altLang="zh-CN" sz="3200" dirty="0"/>
              <a:t>PCA-SVD</a:t>
            </a:r>
            <a:endParaRPr lang="zh-CN" altLang="en-US" sz="3200" dirty="0">
              <a:latin typeface="+mj-ea"/>
              <a:ea typeface="+mj-ea"/>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752600"/>
            <a:ext cx="9144000" cy="4420124"/>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7678" y="27432"/>
            <a:ext cx="5606795" cy="1463878"/>
          </a:xfrm>
          <a:prstGeom prst="rect">
            <a:avLst/>
          </a:prstGeom>
          <a:ln>
            <a:solidFill>
              <a:srgbClr val="102DFF"/>
            </a:solidFill>
          </a:ln>
        </p:spPr>
      </p:pic>
      <p:cxnSp>
        <p:nvCxnSpPr>
          <p:cNvPr id="6" name="直线连接符 5"/>
          <p:cNvCxnSpPr/>
          <p:nvPr/>
        </p:nvCxnSpPr>
        <p:spPr>
          <a:xfrm>
            <a:off x="1752600" y="3048524"/>
            <a:ext cx="1905000" cy="0"/>
          </a:xfrm>
          <a:prstGeom prst="line">
            <a:avLst/>
          </a:prstGeom>
          <a:ln>
            <a:solidFill>
              <a:srgbClr val="102DFF"/>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981200" y="3078459"/>
            <a:ext cx="447558" cy="523220"/>
          </a:xfrm>
          <a:prstGeom prst="rect">
            <a:avLst/>
          </a:prstGeom>
        </p:spPr>
        <p:txBody>
          <a:bodyPr wrap="none">
            <a:spAutoFit/>
          </a:bodyPr>
          <a:lstStyle/>
          <a:p>
            <a:r>
              <a:rPr lang="en-US" altLang="zh-CN" sz="2800" dirty="0">
                <a:solidFill>
                  <a:srgbClr val="102DFF"/>
                </a:solidFill>
              </a:rPr>
              <a:t>U</a:t>
            </a:r>
            <a:endParaRPr lang="zh-CN" altLang="en-US" sz="2800" dirty="0">
              <a:solidFill>
                <a:srgbClr val="102DFF"/>
              </a:solidFill>
            </a:endParaRPr>
          </a:p>
        </p:txBody>
      </p:sp>
      <p:sp>
        <p:nvSpPr>
          <p:cNvPr id="11" name="矩形 10"/>
          <p:cNvSpPr/>
          <p:nvPr/>
        </p:nvSpPr>
        <p:spPr>
          <a:xfrm>
            <a:off x="4834128" y="3078459"/>
            <a:ext cx="397866" cy="523220"/>
          </a:xfrm>
          <a:prstGeom prst="rect">
            <a:avLst/>
          </a:prstGeom>
        </p:spPr>
        <p:txBody>
          <a:bodyPr wrap="none">
            <a:spAutoFit/>
          </a:bodyPr>
          <a:lstStyle/>
          <a:p>
            <a:r>
              <a:rPr lang="en-US" altLang="zh-CN" sz="2800" dirty="0">
                <a:solidFill>
                  <a:srgbClr val="C00000"/>
                </a:solidFill>
                <a:latin typeface="Symbol" charset="2"/>
                <a:ea typeface="Symbol" charset="2"/>
                <a:cs typeface="Symbol" charset="2"/>
              </a:rPr>
              <a:t>S</a:t>
            </a:r>
            <a:endParaRPr lang="zh-CN" altLang="en-US" sz="2800" dirty="0">
              <a:solidFill>
                <a:srgbClr val="C00000"/>
              </a:solidFill>
              <a:latin typeface="Symbol" charset="2"/>
              <a:ea typeface="Symbol" charset="2"/>
              <a:cs typeface="Symbol" charset="2"/>
            </a:endParaRPr>
          </a:p>
        </p:txBody>
      </p:sp>
      <p:sp>
        <p:nvSpPr>
          <p:cNvPr id="12" name="矩形 11"/>
          <p:cNvSpPr/>
          <p:nvPr/>
        </p:nvSpPr>
        <p:spPr>
          <a:xfrm>
            <a:off x="6376292" y="3048525"/>
            <a:ext cx="590226" cy="523220"/>
          </a:xfrm>
          <a:prstGeom prst="rect">
            <a:avLst/>
          </a:prstGeom>
        </p:spPr>
        <p:txBody>
          <a:bodyPr wrap="none">
            <a:spAutoFit/>
          </a:bodyPr>
          <a:lstStyle/>
          <a:p>
            <a:r>
              <a:rPr lang="en-US" altLang="zh-CN" sz="2800" dirty="0">
                <a:solidFill>
                  <a:srgbClr val="00B050"/>
                </a:solidFill>
                <a:latin typeface="Times" charset="0"/>
                <a:ea typeface="Times" charset="0"/>
                <a:cs typeface="Times" charset="0"/>
              </a:rPr>
              <a:t>V</a:t>
            </a:r>
            <a:r>
              <a:rPr lang="en-US" altLang="zh-CN" sz="2800" baseline="30000" dirty="0">
                <a:solidFill>
                  <a:srgbClr val="00B050"/>
                </a:solidFill>
                <a:latin typeface="Times" charset="0"/>
                <a:ea typeface="Times" charset="0"/>
                <a:cs typeface="Times" charset="0"/>
              </a:rPr>
              <a:t>T</a:t>
            </a:r>
            <a:endParaRPr lang="zh-CN" altLang="en-US" sz="2800" baseline="30000" dirty="0">
              <a:solidFill>
                <a:srgbClr val="00B050"/>
              </a:solidFill>
              <a:latin typeface="Times" charset="0"/>
              <a:ea typeface="Times" charset="0"/>
              <a:cs typeface="Times" charset="0"/>
            </a:endParaRPr>
          </a:p>
        </p:txBody>
      </p:sp>
    </p:spTree>
    <p:extLst>
      <p:ext uri="{BB962C8B-B14F-4D97-AF65-F5344CB8AC3E}">
        <p14:creationId xmlns:p14="http://schemas.microsoft.com/office/powerpoint/2010/main" val="4214536914"/>
      </p:ext>
    </p:extLst>
  </p:cSld>
  <p:clrMapOvr>
    <a:masterClrMapping/>
  </p:clrMapOvr>
  <p:extLst mod="1"/>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2667000"/>
            <a:ext cx="4229100" cy="3664705"/>
          </a:xfrm>
          <a:prstGeom prst="rect">
            <a:avLst/>
          </a:prstGeom>
        </p:spPr>
      </p:pic>
      <p:sp>
        <p:nvSpPr>
          <p:cNvPr id="2" name="Title 1"/>
          <p:cNvSpPr>
            <a:spLocks noGrp="1"/>
          </p:cNvSpPr>
          <p:nvPr>
            <p:ph type="title"/>
          </p:nvPr>
        </p:nvSpPr>
        <p:spPr/>
        <p:txBody>
          <a:bodyPr/>
          <a:lstStyle/>
          <a:p>
            <a:r>
              <a:rPr lang="zh-CN" altLang="en-US" dirty="0"/>
              <a:t>低维嵌入</a:t>
            </a:r>
            <a:endParaRPr lang="en-US" dirty="0"/>
          </a:p>
        </p:txBody>
      </p:sp>
      <p:sp>
        <p:nvSpPr>
          <p:cNvPr id="8" name="object 6"/>
          <p:cNvSpPr txBox="1"/>
          <p:nvPr/>
        </p:nvSpPr>
        <p:spPr>
          <a:xfrm>
            <a:off x="533400" y="939808"/>
            <a:ext cx="7162799" cy="1661993"/>
          </a:xfrm>
          <a:prstGeom prst="rect">
            <a:avLst/>
          </a:prstGeom>
        </p:spPr>
        <p:txBody>
          <a:bodyPr vert="horz" wrap="square" lIns="0" tIns="0" rIns="0" bIns="0" rtlCol="0">
            <a:spAutoFit/>
          </a:bodyPr>
          <a:lstStyle/>
          <a:p>
            <a:r>
              <a:rPr lang="en-US" altLang="zh-CN" dirty="0"/>
              <a:t>t-SNE : t-</a:t>
            </a:r>
            <a:r>
              <a:rPr lang="zh-CN" altLang="en-US" dirty="0"/>
              <a:t>分布领域嵌入算法，它只在用于</a:t>
            </a:r>
            <a:r>
              <a:rPr lang="zh-CN" altLang="en-US" dirty="0">
                <a:solidFill>
                  <a:srgbClr val="FF0000"/>
                </a:solidFill>
              </a:rPr>
              <a:t>已标记数据</a:t>
            </a:r>
            <a:r>
              <a:rPr lang="zh-CN" altLang="en-US" dirty="0"/>
              <a:t>时才真正有意义，可以明确显示出输入的聚类状况。</a:t>
            </a:r>
          </a:p>
          <a:p>
            <a:r>
              <a:rPr lang="zh-CN" altLang="en-US" dirty="0"/>
              <a:t>主要想法就是，将高维分布点的距离，用条件概率来表示相似性，同时低维分布的点也这样表示。</a:t>
            </a:r>
          </a:p>
          <a:p>
            <a:r>
              <a:rPr lang="zh-CN" altLang="en-US" dirty="0"/>
              <a:t>只要二者的条件概率非常接近（用相对熵来训练，所以需要</a:t>
            </a:r>
            <a:r>
              <a:rPr lang="en-US" altLang="zh-CN" dirty="0"/>
              <a:t>label</a:t>
            </a:r>
            <a:r>
              <a:rPr lang="zh-CN" altLang="en-US" dirty="0"/>
              <a:t>），那就说明高维分布的点已经映射到低维分布上了。</a:t>
            </a: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19800" y="2674548"/>
            <a:ext cx="3787740" cy="3649607"/>
          </a:xfrm>
          <a:prstGeom prst="rect">
            <a:avLst/>
          </a:prstGeom>
        </p:spPr>
      </p:pic>
      <p:pic>
        <p:nvPicPr>
          <p:cNvPr id="6" name="图片 5">
            <a:extLst>
              <a:ext uri="{FF2B5EF4-FFF2-40B4-BE49-F238E27FC236}">
                <a16:creationId xmlns:a16="http://schemas.microsoft.com/office/drawing/2014/main" id="{8148A8BB-29A8-E54A-815B-B5453E44AF79}"/>
              </a:ext>
            </a:extLst>
          </p:cNvPr>
          <p:cNvPicPr>
            <a:picLocks noChangeAspect="1"/>
          </p:cNvPicPr>
          <p:nvPr/>
        </p:nvPicPr>
        <p:blipFill>
          <a:blip r:embed="rId5"/>
          <a:stretch>
            <a:fillRect/>
          </a:stretch>
        </p:blipFill>
        <p:spPr>
          <a:xfrm>
            <a:off x="8305800" y="180320"/>
            <a:ext cx="3213973" cy="2410480"/>
          </a:xfrm>
          <a:prstGeom prst="rect">
            <a:avLst/>
          </a:prstGeom>
        </p:spPr>
      </p:pic>
    </p:spTree>
    <p:extLst>
      <p:ext uri="{BB962C8B-B14F-4D97-AF65-F5344CB8AC3E}">
        <p14:creationId xmlns:p14="http://schemas.microsoft.com/office/powerpoint/2010/main" val="174145227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extLst mod="1"/>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四、核化线性降维</a:t>
            </a:r>
          </a:p>
        </p:txBody>
      </p:sp>
    </p:spTree>
    <p:extLst>
      <p:ext uri="{BB962C8B-B14F-4D97-AF65-F5344CB8AC3E}">
        <p14:creationId xmlns:p14="http://schemas.microsoft.com/office/powerpoint/2010/main" val="2841441885"/>
      </p:ext>
    </p:extLst>
  </p:cSld>
  <p:clrMapOvr>
    <a:masterClrMapping/>
  </p:clrMapOvr>
  <p:extLst mod="1"/>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核化线性降维</a:t>
            </a:r>
            <a:endParaRPr lang="en-US" dirty="0"/>
          </a:p>
        </p:txBody>
      </p:sp>
      <p:sp>
        <p:nvSpPr>
          <p:cNvPr id="3" name="Content Placeholder 2"/>
          <p:cNvSpPr>
            <a:spLocks noGrp="1"/>
          </p:cNvSpPr>
          <p:nvPr>
            <p:ph idx="1"/>
          </p:nvPr>
        </p:nvSpPr>
        <p:spPr/>
        <p:txBody>
          <a:bodyPr>
            <a:normAutofit/>
          </a:bodyPr>
          <a:lstStyle/>
          <a:p>
            <a:r>
              <a:rPr lang="zh-CN" altLang="en-US" dirty="0"/>
              <a:t>线性降维方法假设从高维空间到低维空间的函数映射是线性的，然而，在不少现实任务中，可能</a:t>
            </a:r>
            <a:r>
              <a:rPr lang="zh-CN" altLang="en-US" dirty="0">
                <a:solidFill>
                  <a:srgbClr val="FF0000"/>
                </a:solidFill>
              </a:rPr>
              <a:t>需要非线性映射才能找到恰当的低维嵌入</a:t>
            </a:r>
            <a:r>
              <a:rPr lang="zh-CN" altLang="en-US" dirty="0"/>
              <a:t>：</a:t>
            </a:r>
            <a:endParaRPr lang="en-US" altLang="zh-CN" dirty="0"/>
          </a:p>
          <a:p>
            <a:endParaRPr lang="en-US" altLang="zh-CN"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546" y="2382085"/>
            <a:ext cx="7735330" cy="3368056"/>
          </a:xfrm>
          <a:prstGeom prst="rect">
            <a:avLst/>
          </a:prstGeom>
        </p:spPr>
      </p:pic>
    </p:spTree>
    <p:extLst>
      <p:ext uri="{BB962C8B-B14F-4D97-AF65-F5344CB8AC3E}">
        <p14:creationId xmlns:p14="http://schemas.microsoft.com/office/powerpoint/2010/main" val="1315147303"/>
      </p:ext>
    </p:extLst>
  </p:cSld>
  <p:clrMapOvr>
    <a:masterClrMapping/>
  </p:clrMapOvr>
  <p:extLst mod="1"/>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p:cNvPicPr>
            <a:picLocks noChangeAspect="1"/>
          </p:cNvPicPr>
          <p:nvPr/>
        </p:nvPicPr>
        <p:blipFill>
          <a:blip r:embed="rId3"/>
          <a:stretch>
            <a:fillRect/>
          </a:stretch>
        </p:blipFill>
        <p:spPr>
          <a:xfrm>
            <a:off x="3189051" y="2362201"/>
            <a:ext cx="5600605" cy="3152933"/>
          </a:xfrm>
          <a:prstGeom prst="rect">
            <a:avLst/>
          </a:prstGeom>
        </p:spPr>
      </p:pic>
      <p:sp>
        <p:nvSpPr>
          <p:cNvPr id="2" name="object 2"/>
          <p:cNvSpPr txBox="1">
            <a:spLocks noGrp="1"/>
          </p:cNvSpPr>
          <p:nvPr>
            <p:ph type="title"/>
          </p:nvPr>
        </p:nvSpPr>
        <p:spPr>
          <a:xfrm>
            <a:off x="347133" y="159401"/>
            <a:ext cx="10515600" cy="605125"/>
          </a:xfrm>
          <a:prstGeom prst="rect">
            <a:avLst/>
          </a:prstGeom>
        </p:spPr>
        <p:txBody>
          <a:bodyPr vert="horz" wrap="square" lIns="0" tIns="50633" rIns="0" bIns="0" rtlCol="0" anchor="ctr">
            <a:spAutoFit/>
          </a:bodyPr>
          <a:lstStyle/>
          <a:p>
            <a:pPr marL="34925">
              <a:lnSpc>
                <a:spcPct val="100000"/>
              </a:lnSpc>
            </a:pPr>
            <a:r>
              <a:rPr spc="-25" dirty="0" err="1"/>
              <a:t>特</a:t>
            </a:r>
            <a:r>
              <a:rPr spc="-30" dirty="0" err="1"/>
              <a:t>征空间</a:t>
            </a:r>
            <a:r>
              <a:rPr spc="-25" dirty="0" err="1"/>
              <a:t>映</a:t>
            </a:r>
            <a:r>
              <a:rPr spc="-30" dirty="0" err="1"/>
              <a:t>射</a:t>
            </a:r>
            <a:r>
              <a:rPr lang="en-US" altLang="zh-CN" spc="-30" dirty="0"/>
              <a:t>——</a:t>
            </a:r>
            <a:r>
              <a:rPr lang="zh-CN" altLang="en-US" spc="-30" dirty="0"/>
              <a:t>回顾</a:t>
            </a:r>
            <a:endParaRPr spc="-30" dirty="0"/>
          </a:p>
        </p:txBody>
      </p:sp>
      <p:sp>
        <p:nvSpPr>
          <p:cNvPr id="3" name="object 3"/>
          <p:cNvSpPr txBox="1"/>
          <p:nvPr/>
        </p:nvSpPr>
        <p:spPr>
          <a:xfrm>
            <a:off x="685800" y="977863"/>
            <a:ext cx="10363199" cy="992579"/>
          </a:xfrm>
          <a:prstGeom prst="rect">
            <a:avLst/>
          </a:prstGeom>
        </p:spPr>
        <p:txBody>
          <a:bodyPr vert="horz" wrap="square" lIns="0" tIns="0" rIns="0" bIns="0" rtlCol="0">
            <a:spAutoFit/>
          </a:bodyPr>
          <a:lstStyle/>
          <a:p>
            <a:pPr marL="12700"/>
            <a:r>
              <a:rPr sz="2400" dirty="0">
                <a:latin typeface="FangSong"/>
                <a:cs typeface="FangSong"/>
              </a:rPr>
              <a:t>若不存在一个能正确划分两类样本的超平</a:t>
            </a:r>
            <a:r>
              <a:rPr sz="2400" spc="-5" dirty="0">
                <a:latin typeface="FangSong"/>
                <a:cs typeface="FangSong"/>
              </a:rPr>
              <a:t>面</a:t>
            </a:r>
            <a:r>
              <a:rPr sz="2400" spc="-10" dirty="0">
                <a:latin typeface="Verdana"/>
                <a:cs typeface="Verdana"/>
              </a:rPr>
              <a:t>,</a:t>
            </a:r>
            <a:r>
              <a:rPr sz="2400" spc="10" dirty="0">
                <a:latin typeface="Verdana"/>
                <a:cs typeface="Verdana"/>
              </a:rPr>
              <a:t> </a:t>
            </a:r>
            <a:r>
              <a:rPr sz="2400" dirty="0">
                <a:latin typeface="FangSong"/>
                <a:cs typeface="FangSong"/>
              </a:rPr>
              <a:t>怎么办</a:t>
            </a:r>
            <a:r>
              <a:rPr sz="2400" dirty="0">
                <a:latin typeface="Verdana"/>
                <a:cs typeface="Verdana"/>
              </a:rPr>
              <a:t>?</a:t>
            </a:r>
          </a:p>
          <a:p>
            <a:pPr>
              <a:spcBef>
                <a:spcPts val="34"/>
              </a:spcBef>
            </a:pPr>
            <a:endParaRPr sz="2050" dirty="0">
              <a:latin typeface="Times New Roman"/>
              <a:cs typeface="Times New Roman"/>
            </a:endParaRPr>
          </a:p>
          <a:p>
            <a:pPr marL="447040"/>
            <a:r>
              <a:rPr sz="2000" spc="5" dirty="0">
                <a:latin typeface="FangSong"/>
                <a:cs typeface="FangSong"/>
              </a:rPr>
              <a:t>将样</a:t>
            </a:r>
            <a:r>
              <a:rPr sz="2000" dirty="0">
                <a:latin typeface="FangSong"/>
                <a:cs typeface="FangSong"/>
              </a:rPr>
              <a:t>本从</a:t>
            </a:r>
            <a:r>
              <a:rPr sz="2000" spc="-20" dirty="0">
                <a:latin typeface="FangSong"/>
                <a:cs typeface="FangSong"/>
              </a:rPr>
              <a:t>原</a:t>
            </a:r>
            <a:r>
              <a:rPr sz="2000" dirty="0">
                <a:latin typeface="FangSong"/>
                <a:cs typeface="FangSong"/>
              </a:rPr>
              <a:t>始空</a:t>
            </a:r>
            <a:r>
              <a:rPr sz="2000" spc="-20" dirty="0">
                <a:latin typeface="FangSong"/>
                <a:cs typeface="FangSong"/>
              </a:rPr>
              <a:t>间</a:t>
            </a:r>
            <a:r>
              <a:rPr sz="2000" dirty="0">
                <a:latin typeface="FangSong"/>
                <a:cs typeface="FangSong"/>
              </a:rPr>
              <a:t>映射</a:t>
            </a:r>
            <a:r>
              <a:rPr sz="2000" spc="-20" dirty="0">
                <a:latin typeface="FangSong"/>
                <a:cs typeface="FangSong"/>
              </a:rPr>
              <a:t>到</a:t>
            </a:r>
            <a:r>
              <a:rPr sz="2000" dirty="0">
                <a:latin typeface="FangSong"/>
                <a:cs typeface="FangSong"/>
              </a:rPr>
              <a:t>一个</a:t>
            </a:r>
            <a:r>
              <a:rPr sz="2000" spc="-20" dirty="0">
                <a:solidFill>
                  <a:srgbClr val="1613FF"/>
                </a:solidFill>
                <a:latin typeface="FangSong"/>
                <a:cs typeface="FangSong"/>
              </a:rPr>
              <a:t>更</a:t>
            </a:r>
            <a:r>
              <a:rPr sz="2000" dirty="0">
                <a:solidFill>
                  <a:srgbClr val="1613FF"/>
                </a:solidFill>
                <a:latin typeface="FangSong"/>
                <a:cs typeface="FangSong"/>
              </a:rPr>
              <a:t>高维</a:t>
            </a:r>
            <a:r>
              <a:rPr sz="2000" spc="-20" dirty="0">
                <a:solidFill>
                  <a:srgbClr val="1613FF"/>
                </a:solidFill>
                <a:latin typeface="FangSong"/>
                <a:cs typeface="FangSong"/>
              </a:rPr>
              <a:t>的</a:t>
            </a:r>
            <a:r>
              <a:rPr sz="2000" dirty="0">
                <a:solidFill>
                  <a:srgbClr val="1613FF"/>
                </a:solidFill>
                <a:latin typeface="FangSong"/>
                <a:cs typeface="FangSong"/>
              </a:rPr>
              <a:t>特征</a:t>
            </a:r>
            <a:r>
              <a:rPr sz="2000" spc="-20" dirty="0">
                <a:solidFill>
                  <a:srgbClr val="1613FF"/>
                </a:solidFill>
                <a:latin typeface="FangSong"/>
                <a:cs typeface="FangSong"/>
              </a:rPr>
              <a:t>空</a:t>
            </a:r>
            <a:r>
              <a:rPr sz="2000" spc="10" dirty="0">
                <a:solidFill>
                  <a:srgbClr val="1613FF"/>
                </a:solidFill>
                <a:latin typeface="FangSong"/>
                <a:cs typeface="FangSong"/>
              </a:rPr>
              <a:t>间</a:t>
            </a:r>
            <a:r>
              <a:rPr sz="2000" dirty="0">
                <a:latin typeface="Verdana"/>
                <a:cs typeface="Verdana"/>
              </a:rPr>
              <a:t>,</a:t>
            </a:r>
            <a:r>
              <a:rPr sz="2000" spc="-45" dirty="0">
                <a:latin typeface="Verdana"/>
                <a:cs typeface="Verdana"/>
              </a:rPr>
              <a:t> </a:t>
            </a:r>
            <a:r>
              <a:rPr sz="2000" spc="5" dirty="0" err="1">
                <a:latin typeface="FangSong"/>
                <a:cs typeface="FangSong"/>
              </a:rPr>
              <a:t>使样</a:t>
            </a:r>
            <a:r>
              <a:rPr sz="2000" spc="-5" dirty="0" err="1">
                <a:latin typeface="FangSong"/>
                <a:cs typeface="FangSong"/>
              </a:rPr>
              <a:t>本</a:t>
            </a:r>
            <a:r>
              <a:rPr sz="2000" spc="-15" dirty="0" err="1">
                <a:latin typeface="FangSong"/>
                <a:cs typeface="FangSong"/>
              </a:rPr>
              <a:t>在这</a:t>
            </a:r>
            <a:r>
              <a:rPr sz="2000" dirty="0" err="1">
                <a:latin typeface="FangSong"/>
                <a:cs typeface="FangSong"/>
              </a:rPr>
              <a:t>个特征</a:t>
            </a:r>
            <a:r>
              <a:rPr sz="2000" spc="-15" dirty="0" err="1">
                <a:latin typeface="FangSong"/>
                <a:cs typeface="FangSong"/>
              </a:rPr>
              <a:t>空</a:t>
            </a:r>
            <a:r>
              <a:rPr sz="2000" dirty="0" err="1">
                <a:latin typeface="FangSong"/>
                <a:cs typeface="FangSong"/>
              </a:rPr>
              <a:t>间</a:t>
            </a:r>
            <a:r>
              <a:rPr sz="2000" spc="-15" dirty="0" err="1">
                <a:latin typeface="FangSong"/>
                <a:cs typeface="FangSong"/>
              </a:rPr>
              <a:t>内</a:t>
            </a:r>
            <a:r>
              <a:rPr sz="2000" dirty="0" err="1">
                <a:latin typeface="FangSong"/>
                <a:cs typeface="FangSong"/>
              </a:rPr>
              <a:t>线性可分</a:t>
            </a:r>
            <a:endParaRPr sz="2000" dirty="0">
              <a:latin typeface="FangSong"/>
              <a:cs typeface="FangSong"/>
            </a:endParaRPr>
          </a:p>
        </p:txBody>
      </p:sp>
      <p:sp>
        <p:nvSpPr>
          <p:cNvPr id="45" name="object 45"/>
          <p:cNvSpPr/>
          <p:nvPr/>
        </p:nvSpPr>
        <p:spPr>
          <a:xfrm>
            <a:off x="5214715" y="3587267"/>
            <a:ext cx="138430" cy="111125"/>
          </a:xfrm>
          <a:custGeom>
            <a:avLst/>
            <a:gdLst/>
            <a:ahLst/>
            <a:cxnLst/>
            <a:rect l="l" t="t" r="r" b="b"/>
            <a:pathLst>
              <a:path w="138429" h="111125">
                <a:moveTo>
                  <a:pt x="24689" y="72010"/>
                </a:moveTo>
                <a:lnTo>
                  <a:pt x="10286" y="74068"/>
                </a:lnTo>
                <a:lnTo>
                  <a:pt x="6171" y="78183"/>
                </a:lnTo>
                <a:lnTo>
                  <a:pt x="4115" y="78183"/>
                </a:lnTo>
                <a:lnTo>
                  <a:pt x="4115" y="82295"/>
                </a:lnTo>
                <a:lnTo>
                  <a:pt x="2055" y="82295"/>
                </a:lnTo>
                <a:lnTo>
                  <a:pt x="2055" y="90525"/>
                </a:lnTo>
                <a:lnTo>
                  <a:pt x="0" y="92583"/>
                </a:lnTo>
                <a:lnTo>
                  <a:pt x="2055" y="98756"/>
                </a:lnTo>
                <a:lnTo>
                  <a:pt x="4115" y="102871"/>
                </a:lnTo>
                <a:lnTo>
                  <a:pt x="8227" y="106986"/>
                </a:lnTo>
                <a:lnTo>
                  <a:pt x="16458" y="111098"/>
                </a:lnTo>
                <a:lnTo>
                  <a:pt x="39091" y="111098"/>
                </a:lnTo>
                <a:lnTo>
                  <a:pt x="47322" y="106986"/>
                </a:lnTo>
                <a:lnTo>
                  <a:pt x="51436" y="102871"/>
                </a:lnTo>
                <a:lnTo>
                  <a:pt x="20573" y="102871"/>
                </a:lnTo>
                <a:lnTo>
                  <a:pt x="16458" y="100813"/>
                </a:lnTo>
                <a:lnTo>
                  <a:pt x="22629" y="98756"/>
                </a:lnTo>
                <a:lnTo>
                  <a:pt x="26745" y="94641"/>
                </a:lnTo>
                <a:lnTo>
                  <a:pt x="26745" y="90525"/>
                </a:lnTo>
                <a:lnTo>
                  <a:pt x="28804" y="90525"/>
                </a:lnTo>
                <a:lnTo>
                  <a:pt x="26745" y="78183"/>
                </a:lnTo>
                <a:lnTo>
                  <a:pt x="24689" y="74068"/>
                </a:lnTo>
                <a:lnTo>
                  <a:pt x="24689" y="72010"/>
                </a:lnTo>
                <a:close/>
              </a:path>
              <a:path w="138429" h="111125">
                <a:moveTo>
                  <a:pt x="78183" y="98756"/>
                </a:moveTo>
                <a:lnTo>
                  <a:pt x="53494" y="98756"/>
                </a:lnTo>
                <a:lnTo>
                  <a:pt x="59665" y="104929"/>
                </a:lnTo>
                <a:lnTo>
                  <a:pt x="67896" y="109044"/>
                </a:lnTo>
                <a:lnTo>
                  <a:pt x="76127" y="111098"/>
                </a:lnTo>
                <a:lnTo>
                  <a:pt x="102872" y="111098"/>
                </a:lnTo>
                <a:lnTo>
                  <a:pt x="111103" y="106986"/>
                </a:lnTo>
                <a:lnTo>
                  <a:pt x="113159" y="104929"/>
                </a:lnTo>
                <a:lnTo>
                  <a:pt x="117274" y="102871"/>
                </a:lnTo>
                <a:lnTo>
                  <a:pt x="82298" y="102871"/>
                </a:lnTo>
                <a:lnTo>
                  <a:pt x="78183" y="98756"/>
                </a:lnTo>
                <a:close/>
              </a:path>
              <a:path w="138429" h="111125">
                <a:moveTo>
                  <a:pt x="80239" y="63779"/>
                </a:moveTo>
                <a:lnTo>
                  <a:pt x="53494" y="63779"/>
                </a:lnTo>
                <a:lnTo>
                  <a:pt x="53494" y="72010"/>
                </a:lnTo>
                <a:lnTo>
                  <a:pt x="51434" y="72010"/>
                </a:lnTo>
                <a:lnTo>
                  <a:pt x="51434" y="80241"/>
                </a:lnTo>
                <a:lnTo>
                  <a:pt x="49378" y="80241"/>
                </a:lnTo>
                <a:lnTo>
                  <a:pt x="49378" y="86410"/>
                </a:lnTo>
                <a:lnTo>
                  <a:pt x="47322" y="86410"/>
                </a:lnTo>
                <a:lnTo>
                  <a:pt x="47322" y="90525"/>
                </a:lnTo>
                <a:lnTo>
                  <a:pt x="45263" y="90525"/>
                </a:lnTo>
                <a:lnTo>
                  <a:pt x="45263" y="94641"/>
                </a:lnTo>
                <a:lnTo>
                  <a:pt x="37032" y="102871"/>
                </a:lnTo>
                <a:lnTo>
                  <a:pt x="51436" y="102871"/>
                </a:lnTo>
                <a:lnTo>
                  <a:pt x="53494" y="100813"/>
                </a:lnTo>
                <a:lnTo>
                  <a:pt x="53494" y="98756"/>
                </a:lnTo>
                <a:lnTo>
                  <a:pt x="78183" y="98756"/>
                </a:lnTo>
                <a:lnTo>
                  <a:pt x="76127" y="92583"/>
                </a:lnTo>
                <a:lnTo>
                  <a:pt x="78183" y="90525"/>
                </a:lnTo>
                <a:lnTo>
                  <a:pt x="78183" y="74068"/>
                </a:lnTo>
                <a:lnTo>
                  <a:pt x="80239" y="74068"/>
                </a:lnTo>
                <a:lnTo>
                  <a:pt x="80239" y="63779"/>
                </a:lnTo>
                <a:close/>
              </a:path>
              <a:path w="138429" h="111125">
                <a:moveTo>
                  <a:pt x="135792" y="72010"/>
                </a:moveTo>
                <a:lnTo>
                  <a:pt x="123446" y="72010"/>
                </a:lnTo>
                <a:lnTo>
                  <a:pt x="123446" y="78183"/>
                </a:lnTo>
                <a:lnTo>
                  <a:pt x="121390" y="78183"/>
                </a:lnTo>
                <a:lnTo>
                  <a:pt x="121390" y="82295"/>
                </a:lnTo>
                <a:lnTo>
                  <a:pt x="119334" y="82295"/>
                </a:lnTo>
                <a:lnTo>
                  <a:pt x="119334" y="86410"/>
                </a:lnTo>
                <a:lnTo>
                  <a:pt x="106988" y="98756"/>
                </a:lnTo>
                <a:lnTo>
                  <a:pt x="98757" y="102871"/>
                </a:lnTo>
                <a:lnTo>
                  <a:pt x="117274" y="102871"/>
                </a:lnTo>
                <a:lnTo>
                  <a:pt x="121390" y="98756"/>
                </a:lnTo>
                <a:lnTo>
                  <a:pt x="125505" y="96698"/>
                </a:lnTo>
                <a:lnTo>
                  <a:pt x="125505" y="92583"/>
                </a:lnTo>
                <a:lnTo>
                  <a:pt x="127561" y="92583"/>
                </a:lnTo>
                <a:lnTo>
                  <a:pt x="129621" y="90525"/>
                </a:lnTo>
                <a:lnTo>
                  <a:pt x="129621" y="86410"/>
                </a:lnTo>
                <a:lnTo>
                  <a:pt x="131677" y="86410"/>
                </a:lnTo>
                <a:lnTo>
                  <a:pt x="133736" y="84352"/>
                </a:lnTo>
                <a:lnTo>
                  <a:pt x="133736" y="80241"/>
                </a:lnTo>
                <a:lnTo>
                  <a:pt x="135792" y="80241"/>
                </a:lnTo>
                <a:lnTo>
                  <a:pt x="135792" y="72010"/>
                </a:lnTo>
                <a:close/>
              </a:path>
              <a:path w="138429" h="111125">
                <a:moveTo>
                  <a:pt x="80239" y="8230"/>
                </a:moveTo>
                <a:lnTo>
                  <a:pt x="41147" y="8230"/>
                </a:lnTo>
                <a:lnTo>
                  <a:pt x="57609" y="10288"/>
                </a:lnTo>
                <a:lnTo>
                  <a:pt x="61725" y="10288"/>
                </a:lnTo>
                <a:lnTo>
                  <a:pt x="61725" y="14403"/>
                </a:lnTo>
                <a:lnTo>
                  <a:pt x="63780" y="30861"/>
                </a:lnTo>
                <a:lnTo>
                  <a:pt x="61725" y="30861"/>
                </a:lnTo>
                <a:lnTo>
                  <a:pt x="61725" y="39091"/>
                </a:lnTo>
                <a:lnTo>
                  <a:pt x="59665" y="39091"/>
                </a:lnTo>
                <a:lnTo>
                  <a:pt x="59665" y="47322"/>
                </a:lnTo>
                <a:lnTo>
                  <a:pt x="57609" y="47322"/>
                </a:lnTo>
                <a:lnTo>
                  <a:pt x="57609" y="55549"/>
                </a:lnTo>
                <a:lnTo>
                  <a:pt x="55549" y="55549"/>
                </a:lnTo>
                <a:lnTo>
                  <a:pt x="55549" y="63779"/>
                </a:lnTo>
                <a:lnTo>
                  <a:pt x="82298" y="63779"/>
                </a:lnTo>
                <a:lnTo>
                  <a:pt x="82298" y="57606"/>
                </a:lnTo>
                <a:lnTo>
                  <a:pt x="84354" y="57606"/>
                </a:lnTo>
                <a:lnTo>
                  <a:pt x="84354" y="49379"/>
                </a:lnTo>
                <a:lnTo>
                  <a:pt x="86414" y="49379"/>
                </a:lnTo>
                <a:lnTo>
                  <a:pt x="86414" y="41149"/>
                </a:lnTo>
                <a:lnTo>
                  <a:pt x="88470" y="41149"/>
                </a:lnTo>
                <a:lnTo>
                  <a:pt x="88470" y="28803"/>
                </a:lnTo>
                <a:lnTo>
                  <a:pt x="90529" y="28803"/>
                </a:lnTo>
                <a:lnTo>
                  <a:pt x="90529" y="24688"/>
                </a:lnTo>
                <a:lnTo>
                  <a:pt x="92585" y="24688"/>
                </a:lnTo>
                <a:lnTo>
                  <a:pt x="92585" y="20576"/>
                </a:lnTo>
                <a:lnTo>
                  <a:pt x="94641" y="20576"/>
                </a:lnTo>
                <a:lnTo>
                  <a:pt x="94641" y="16461"/>
                </a:lnTo>
                <a:lnTo>
                  <a:pt x="96701" y="16461"/>
                </a:lnTo>
                <a:lnTo>
                  <a:pt x="100816" y="12345"/>
                </a:lnTo>
                <a:lnTo>
                  <a:pt x="84354" y="12345"/>
                </a:lnTo>
                <a:lnTo>
                  <a:pt x="80239" y="8230"/>
                </a:lnTo>
                <a:close/>
              </a:path>
              <a:path w="138429" h="111125">
                <a:moveTo>
                  <a:pt x="63780" y="0"/>
                </a:moveTo>
                <a:lnTo>
                  <a:pt x="39091" y="2057"/>
                </a:lnTo>
                <a:lnTo>
                  <a:pt x="32920" y="4115"/>
                </a:lnTo>
                <a:lnTo>
                  <a:pt x="28804" y="6172"/>
                </a:lnTo>
                <a:lnTo>
                  <a:pt x="26745" y="8230"/>
                </a:lnTo>
                <a:lnTo>
                  <a:pt x="22629" y="10288"/>
                </a:lnTo>
                <a:lnTo>
                  <a:pt x="18517" y="14403"/>
                </a:lnTo>
                <a:lnTo>
                  <a:pt x="14402" y="14403"/>
                </a:lnTo>
                <a:lnTo>
                  <a:pt x="14402" y="18518"/>
                </a:lnTo>
                <a:lnTo>
                  <a:pt x="12342" y="20576"/>
                </a:lnTo>
                <a:lnTo>
                  <a:pt x="10286" y="20576"/>
                </a:lnTo>
                <a:lnTo>
                  <a:pt x="10286" y="24688"/>
                </a:lnTo>
                <a:lnTo>
                  <a:pt x="8227" y="26745"/>
                </a:lnTo>
                <a:lnTo>
                  <a:pt x="6171" y="26745"/>
                </a:lnTo>
                <a:lnTo>
                  <a:pt x="6171" y="30861"/>
                </a:lnTo>
                <a:lnTo>
                  <a:pt x="4115" y="30861"/>
                </a:lnTo>
                <a:lnTo>
                  <a:pt x="4115" y="37034"/>
                </a:lnTo>
                <a:lnTo>
                  <a:pt x="2055" y="39091"/>
                </a:lnTo>
                <a:lnTo>
                  <a:pt x="14402" y="39091"/>
                </a:lnTo>
                <a:lnTo>
                  <a:pt x="16458" y="37034"/>
                </a:lnTo>
                <a:lnTo>
                  <a:pt x="16458" y="32918"/>
                </a:lnTo>
                <a:lnTo>
                  <a:pt x="18517" y="32918"/>
                </a:lnTo>
                <a:lnTo>
                  <a:pt x="18517" y="28803"/>
                </a:lnTo>
                <a:lnTo>
                  <a:pt x="20573" y="28803"/>
                </a:lnTo>
                <a:lnTo>
                  <a:pt x="20573" y="24688"/>
                </a:lnTo>
                <a:lnTo>
                  <a:pt x="22629" y="24688"/>
                </a:lnTo>
                <a:lnTo>
                  <a:pt x="32920" y="14403"/>
                </a:lnTo>
                <a:lnTo>
                  <a:pt x="41147" y="10288"/>
                </a:lnTo>
                <a:lnTo>
                  <a:pt x="41147" y="8230"/>
                </a:lnTo>
                <a:lnTo>
                  <a:pt x="80239" y="8230"/>
                </a:lnTo>
                <a:lnTo>
                  <a:pt x="72011" y="4115"/>
                </a:lnTo>
                <a:lnTo>
                  <a:pt x="63780" y="2057"/>
                </a:lnTo>
                <a:lnTo>
                  <a:pt x="63780" y="0"/>
                </a:lnTo>
                <a:close/>
              </a:path>
              <a:path w="138429" h="111125">
                <a:moveTo>
                  <a:pt x="132707" y="8230"/>
                </a:moveTo>
                <a:lnTo>
                  <a:pt x="104932" y="8230"/>
                </a:lnTo>
                <a:lnTo>
                  <a:pt x="119334" y="10288"/>
                </a:lnTo>
                <a:lnTo>
                  <a:pt x="121390" y="12345"/>
                </a:lnTo>
                <a:lnTo>
                  <a:pt x="117274" y="14403"/>
                </a:lnTo>
                <a:lnTo>
                  <a:pt x="115219" y="16461"/>
                </a:lnTo>
                <a:lnTo>
                  <a:pt x="113159" y="16461"/>
                </a:lnTo>
                <a:lnTo>
                  <a:pt x="113159" y="20576"/>
                </a:lnTo>
                <a:lnTo>
                  <a:pt x="111103" y="20576"/>
                </a:lnTo>
                <a:lnTo>
                  <a:pt x="111103" y="26745"/>
                </a:lnTo>
                <a:lnTo>
                  <a:pt x="109044" y="28803"/>
                </a:lnTo>
                <a:lnTo>
                  <a:pt x="113159" y="37034"/>
                </a:lnTo>
                <a:lnTo>
                  <a:pt x="115219" y="39091"/>
                </a:lnTo>
                <a:lnTo>
                  <a:pt x="129621" y="39091"/>
                </a:lnTo>
                <a:lnTo>
                  <a:pt x="135792" y="32918"/>
                </a:lnTo>
                <a:lnTo>
                  <a:pt x="135792" y="28803"/>
                </a:lnTo>
                <a:lnTo>
                  <a:pt x="137848" y="28803"/>
                </a:lnTo>
                <a:lnTo>
                  <a:pt x="135792" y="12345"/>
                </a:lnTo>
                <a:lnTo>
                  <a:pt x="133736" y="10288"/>
                </a:lnTo>
                <a:lnTo>
                  <a:pt x="132707" y="8230"/>
                </a:lnTo>
                <a:close/>
              </a:path>
              <a:path w="138429" h="111125">
                <a:moveTo>
                  <a:pt x="123446" y="0"/>
                </a:moveTo>
                <a:lnTo>
                  <a:pt x="100816" y="2057"/>
                </a:lnTo>
                <a:lnTo>
                  <a:pt x="98757" y="4115"/>
                </a:lnTo>
                <a:lnTo>
                  <a:pt x="94641" y="6172"/>
                </a:lnTo>
                <a:lnTo>
                  <a:pt x="92585" y="8230"/>
                </a:lnTo>
                <a:lnTo>
                  <a:pt x="88470" y="10288"/>
                </a:lnTo>
                <a:lnTo>
                  <a:pt x="86414" y="12345"/>
                </a:lnTo>
                <a:lnTo>
                  <a:pt x="100816" y="12345"/>
                </a:lnTo>
                <a:lnTo>
                  <a:pt x="104932" y="10288"/>
                </a:lnTo>
                <a:lnTo>
                  <a:pt x="104932" y="8230"/>
                </a:lnTo>
                <a:lnTo>
                  <a:pt x="132707" y="8230"/>
                </a:lnTo>
                <a:lnTo>
                  <a:pt x="131677" y="6172"/>
                </a:lnTo>
                <a:lnTo>
                  <a:pt x="123446" y="2057"/>
                </a:lnTo>
                <a:lnTo>
                  <a:pt x="123446" y="0"/>
                </a:lnTo>
                <a:close/>
              </a:path>
            </a:pathLst>
          </a:custGeom>
          <a:solidFill>
            <a:srgbClr val="000000"/>
          </a:solidFill>
        </p:spPr>
        <p:txBody>
          <a:bodyPr wrap="square" lIns="0" tIns="0" rIns="0" bIns="0" rtlCol="0"/>
          <a:lstStyle/>
          <a:p>
            <a:endParaRPr/>
          </a:p>
        </p:txBody>
      </p:sp>
      <p:sp>
        <p:nvSpPr>
          <p:cNvPr id="46" name="object 46"/>
          <p:cNvSpPr/>
          <p:nvPr/>
        </p:nvSpPr>
        <p:spPr>
          <a:xfrm>
            <a:off x="5449268" y="3591382"/>
            <a:ext cx="16510" cy="88900"/>
          </a:xfrm>
          <a:custGeom>
            <a:avLst/>
            <a:gdLst/>
            <a:ahLst/>
            <a:cxnLst/>
            <a:rect l="l" t="t" r="r" b="b"/>
            <a:pathLst>
              <a:path w="16510" h="88900">
                <a:moveTo>
                  <a:pt x="10286" y="0"/>
                </a:moveTo>
                <a:lnTo>
                  <a:pt x="2055" y="0"/>
                </a:lnTo>
                <a:lnTo>
                  <a:pt x="2055" y="6172"/>
                </a:lnTo>
                <a:lnTo>
                  <a:pt x="0" y="6172"/>
                </a:lnTo>
                <a:lnTo>
                  <a:pt x="0" y="82295"/>
                </a:lnTo>
                <a:lnTo>
                  <a:pt x="2055" y="88468"/>
                </a:lnTo>
                <a:lnTo>
                  <a:pt x="10286" y="88468"/>
                </a:lnTo>
                <a:lnTo>
                  <a:pt x="10286" y="49376"/>
                </a:lnTo>
                <a:lnTo>
                  <a:pt x="16458" y="49376"/>
                </a:lnTo>
                <a:lnTo>
                  <a:pt x="16458" y="41149"/>
                </a:lnTo>
                <a:lnTo>
                  <a:pt x="10286" y="41149"/>
                </a:lnTo>
                <a:lnTo>
                  <a:pt x="10286" y="0"/>
                </a:lnTo>
                <a:close/>
              </a:path>
            </a:pathLst>
          </a:custGeom>
          <a:solidFill>
            <a:srgbClr val="000000"/>
          </a:solidFill>
        </p:spPr>
        <p:txBody>
          <a:bodyPr wrap="square" lIns="0" tIns="0" rIns="0" bIns="0" rtlCol="0"/>
          <a:lstStyle/>
          <a:p>
            <a:endParaRPr/>
          </a:p>
        </p:txBody>
      </p:sp>
      <p:sp>
        <p:nvSpPr>
          <p:cNvPr id="47" name="object 47"/>
          <p:cNvSpPr/>
          <p:nvPr/>
        </p:nvSpPr>
        <p:spPr>
          <a:xfrm>
            <a:off x="5449268" y="3572866"/>
            <a:ext cx="218440" cy="125730"/>
          </a:xfrm>
          <a:custGeom>
            <a:avLst/>
            <a:gdLst/>
            <a:ahLst/>
            <a:cxnLst/>
            <a:rect l="l" t="t" r="r" b="b"/>
            <a:pathLst>
              <a:path w="218439" h="125729">
                <a:moveTo>
                  <a:pt x="178981" y="94641"/>
                </a:moveTo>
                <a:lnTo>
                  <a:pt x="166667" y="94641"/>
                </a:lnTo>
                <a:lnTo>
                  <a:pt x="166667" y="98752"/>
                </a:lnTo>
                <a:lnTo>
                  <a:pt x="164579" y="98752"/>
                </a:lnTo>
                <a:lnTo>
                  <a:pt x="164579" y="102868"/>
                </a:lnTo>
                <a:lnTo>
                  <a:pt x="162527" y="102868"/>
                </a:lnTo>
                <a:lnTo>
                  <a:pt x="162527" y="109040"/>
                </a:lnTo>
                <a:lnTo>
                  <a:pt x="160474" y="109040"/>
                </a:lnTo>
                <a:lnTo>
                  <a:pt x="160474" y="115213"/>
                </a:lnTo>
                <a:lnTo>
                  <a:pt x="158422" y="115213"/>
                </a:lnTo>
                <a:lnTo>
                  <a:pt x="158422" y="123444"/>
                </a:lnTo>
                <a:lnTo>
                  <a:pt x="156370" y="125498"/>
                </a:lnTo>
                <a:lnTo>
                  <a:pt x="166667" y="125498"/>
                </a:lnTo>
                <a:lnTo>
                  <a:pt x="166667" y="121386"/>
                </a:lnTo>
                <a:lnTo>
                  <a:pt x="168720" y="121386"/>
                </a:lnTo>
                <a:lnTo>
                  <a:pt x="168720" y="117271"/>
                </a:lnTo>
                <a:lnTo>
                  <a:pt x="170772" y="117271"/>
                </a:lnTo>
                <a:lnTo>
                  <a:pt x="170772" y="111098"/>
                </a:lnTo>
                <a:lnTo>
                  <a:pt x="172824" y="111098"/>
                </a:lnTo>
                <a:lnTo>
                  <a:pt x="172824" y="104925"/>
                </a:lnTo>
                <a:lnTo>
                  <a:pt x="174877" y="104925"/>
                </a:lnTo>
                <a:lnTo>
                  <a:pt x="174877" y="100810"/>
                </a:lnTo>
                <a:lnTo>
                  <a:pt x="176929" y="100810"/>
                </a:lnTo>
                <a:lnTo>
                  <a:pt x="178981" y="98752"/>
                </a:lnTo>
                <a:lnTo>
                  <a:pt x="178981" y="94641"/>
                </a:lnTo>
                <a:close/>
              </a:path>
              <a:path w="218439" h="125729">
                <a:moveTo>
                  <a:pt x="166667" y="0"/>
                </a:moveTo>
                <a:lnTo>
                  <a:pt x="156370" y="2057"/>
                </a:lnTo>
                <a:lnTo>
                  <a:pt x="158422" y="10284"/>
                </a:lnTo>
                <a:lnTo>
                  <a:pt x="162527" y="22630"/>
                </a:lnTo>
                <a:lnTo>
                  <a:pt x="168720" y="34976"/>
                </a:lnTo>
                <a:lnTo>
                  <a:pt x="172824" y="39088"/>
                </a:lnTo>
                <a:lnTo>
                  <a:pt x="174877" y="43203"/>
                </a:lnTo>
                <a:lnTo>
                  <a:pt x="191332" y="59664"/>
                </a:lnTo>
                <a:lnTo>
                  <a:pt x="2055" y="61722"/>
                </a:lnTo>
                <a:lnTo>
                  <a:pt x="0" y="63779"/>
                </a:lnTo>
                <a:lnTo>
                  <a:pt x="2055" y="67891"/>
                </a:lnTo>
                <a:lnTo>
                  <a:pt x="8227" y="69949"/>
                </a:lnTo>
                <a:lnTo>
                  <a:pt x="189279" y="72006"/>
                </a:lnTo>
                <a:lnTo>
                  <a:pt x="170772" y="90525"/>
                </a:lnTo>
                <a:lnTo>
                  <a:pt x="168720" y="90525"/>
                </a:lnTo>
                <a:lnTo>
                  <a:pt x="168720" y="94641"/>
                </a:lnTo>
                <a:lnTo>
                  <a:pt x="181070" y="94641"/>
                </a:lnTo>
                <a:lnTo>
                  <a:pt x="183122" y="92583"/>
                </a:lnTo>
                <a:lnTo>
                  <a:pt x="183122" y="88468"/>
                </a:lnTo>
                <a:lnTo>
                  <a:pt x="185175" y="88468"/>
                </a:lnTo>
                <a:lnTo>
                  <a:pt x="195472" y="78179"/>
                </a:lnTo>
                <a:lnTo>
                  <a:pt x="211927" y="69949"/>
                </a:lnTo>
                <a:lnTo>
                  <a:pt x="213979" y="67891"/>
                </a:lnTo>
                <a:lnTo>
                  <a:pt x="218084" y="65837"/>
                </a:lnTo>
                <a:lnTo>
                  <a:pt x="216032" y="61722"/>
                </a:lnTo>
                <a:lnTo>
                  <a:pt x="203682" y="55549"/>
                </a:lnTo>
                <a:lnTo>
                  <a:pt x="201629" y="53491"/>
                </a:lnTo>
                <a:lnTo>
                  <a:pt x="197525" y="51434"/>
                </a:lnTo>
                <a:lnTo>
                  <a:pt x="195472" y="49376"/>
                </a:lnTo>
                <a:lnTo>
                  <a:pt x="191332" y="47318"/>
                </a:lnTo>
                <a:lnTo>
                  <a:pt x="183122" y="39088"/>
                </a:lnTo>
                <a:lnTo>
                  <a:pt x="181070" y="34976"/>
                </a:lnTo>
                <a:lnTo>
                  <a:pt x="178981" y="32918"/>
                </a:lnTo>
                <a:lnTo>
                  <a:pt x="170772" y="16457"/>
                </a:lnTo>
                <a:lnTo>
                  <a:pt x="166667" y="4115"/>
                </a:lnTo>
                <a:lnTo>
                  <a:pt x="166667" y="0"/>
                </a:lnTo>
                <a:close/>
              </a:path>
            </a:pathLst>
          </a:custGeom>
          <a:solidFill>
            <a:srgbClr val="000000"/>
          </a:solidFill>
        </p:spPr>
        <p:txBody>
          <a:bodyPr wrap="square" lIns="0" tIns="0" rIns="0" bIns="0" rtlCol="0"/>
          <a:lstStyle/>
          <a:p>
            <a:endParaRPr/>
          </a:p>
        </p:txBody>
      </p:sp>
      <p:sp>
        <p:nvSpPr>
          <p:cNvPr id="48" name="object 48"/>
          <p:cNvSpPr/>
          <p:nvPr/>
        </p:nvSpPr>
        <p:spPr>
          <a:xfrm>
            <a:off x="5762013" y="3513204"/>
            <a:ext cx="454683" cy="244827"/>
          </a:xfrm>
          <a:prstGeom prst="rect">
            <a:avLst/>
          </a:prstGeom>
          <a:blipFill>
            <a:blip r:embed="rId4" cstate="print"/>
            <a:stretch>
              <a:fillRect/>
            </a:stretch>
          </a:blipFill>
        </p:spPr>
        <p:txBody>
          <a:bodyPr wrap="square" lIns="0" tIns="0" rIns="0" bIns="0" rtlCol="0"/>
          <a:lstStyle/>
          <a:p>
            <a:endParaRPr/>
          </a:p>
        </p:txBody>
      </p:sp>
      <p:sp>
        <p:nvSpPr>
          <p:cNvPr id="49" name="object 49"/>
          <p:cNvSpPr/>
          <p:nvPr/>
        </p:nvSpPr>
        <p:spPr>
          <a:xfrm>
            <a:off x="5058156" y="3855721"/>
            <a:ext cx="1266445" cy="182880"/>
          </a:xfrm>
          <a:custGeom>
            <a:avLst/>
            <a:gdLst/>
            <a:ahLst/>
            <a:cxnLst/>
            <a:rect l="l" t="t" r="r" b="b"/>
            <a:pathLst>
              <a:path w="1431289" h="231775">
                <a:moveTo>
                  <a:pt x="0" y="85343"/>
                </a:moveTo>
                <a:lnTo>
                  <a:pt x="1245997" y="85343"/>
                </a:lnTo>
                <a:lnTo>
                  <a:pt x="1245997" y="0"/>
                </a:lnTo>
                <a:lnTo>
                  <a:pt x="1431036" y="115823"/>
                </a:lnTo>
                <a:lnTo>
                  <a:pt x="1245997" y="231647"/>
                </a:lnTo>
                <a:lnTo>
                  <a:pt x="1245997" y="146303"/>
                </a:lnTo>
                <a:lnTo>
                  <a:pt x="0" y="146303"/>
                </a:lnTo>
                <a:lnTo>
                  <a:pt x="0" y="85343"/>
                </a:lnTo>
                <a:close/>
              </a:path>
            </a:pathLst>
          </a:custGeom>
          <a:solidFill>
            <a:srgbClr val="C00000"/>
          </a:solidFill>
          <a:ln w="12192">
            <a:solidFill>
              <a:srgbClr val="C00000"/>
            </a:solidFill>
          </a:ln>
        </p:spPr>
        <p:txBody>
          <a:bodyPr wrap="square" lIns="0" tIns="0" rIns="0" bIns="0" rtlCol="0"/>
          <a:lstStyle/>
          <a:p>
            <a:endParaRPr/>
          </a:p>
        </p:txBody>
      </p:sp>
      <p:sp>
        <p:nvSpPr>
          <p:cNvPr id="50" name="object 50"/>
          <p:cNvSpPr txBox="1"/>
          <p:nvPr/>
        </p:nvSpPr>
        <p:spPr>
          <a:xfrm>
            <a:off x="685801" y="5670621"/>
            <a:ext cx="10363198" cy="338554"/>
          </a:xfrm>
          <a:prstGeom prst="rect">
            <a:avLst/>
          </a:prstGeom>
        </p:spPr>
        <p:txBody>
          <a:bodyPr vert="horz" wrap="square" lIns="0" tIns="0" rIns="0" bIns="0" rtlCol="0">
            <a:spAutoFit/>
          </a:bodyPr>
          <a:lstStyle/>
          <a:p>
            <a:pPr marL="12700"/>
            <a:r>
              <a:rPr sz="2200" spc="-20" dirty="0">
                <a:solidFill>
                  <a:srgbClr val="FF0000"/>
                </a:solidFill>
                <a:latin typeface="FangSong"/>
                <a:cs typeface="FangSong"/>
              </a:rPr>
              <a:t>如果原始空</a:t>
            </a:r>
            <a:r>
              <a:rPr sz="2200" spc="-25" dirty="0">
                <a:solidFill>
                  <a:srgbClr val="FF0000"/>
                </a:solidFill>
                <a:latin typeface="FangSong"/>
                <a:cs typeface="FangSong"/>
              </a:rPr>
              <a:t>间是</a:t>
            </a:r>
            <a:r>
              <a:rPr sz="2200" spc="-20" dirty="0">
                <a:solidFill>
                  <a:srgbClr val="FF0000"/>
                </a:solidFill>
                <a:latin typeface="FangSong"/>
                <a:cs typeface="FangSong"/>
              </a:rPr>
              <a:t>有</a:t>
            </a:r>
            <a:r>
              <a:rPr sz="2200" spc="-25" dirty="0">
                <a:solidFill>
                  <a:srgbClr val="FF0000"/>
                </a:solidFill>
                <a:latin typeface="FangSong"/>
                <a:cs typeface="FangSong"/>
              </a:rPr>
              <a:t>限</a:t>
            </a:r>
            <a:r>
              <a:rPr sz="2200" spc="-5" dirty="0">
                <a:solidFill>
                  <a:srgbClr val="FF0000"/>
                </a:solidFill>
                <a:latin typeface="FangSong"/>
                <a:cs typeface="FangSong"/>
              </a:rPr>
              <a:t>维</a:t>
            </a:r>
            <a:r>
              <a:rPr sz="2200" spc="-15" dirty="0">
                <a:solidFill>
                  <a:srgbClr val="FF0000"/>
                </a:solidFill>
                <a:latin typeface="Verdana"/>
                <a:cs typeface="Verdana"/>
              </a:rPr>
              <a:t>(</a:t>
            </a:r>
            <a:r>
              <a:rPr sz="2200" spc="-20" dirty="0">
                <a:solidFill>
                  <a:srgbClr val="FF0000"/>
                </a:solidFill>
                <a:latin typeface="FangSong"/>
                <a:cs typeface="FangSong"/>
              </a:rPr>
              <a:t>属</a:t>
            </a:r>
            <a:r>
              <a:rPr sz="2200" spc="-25" dirty="0">
                <a:solidFill>
                  <a:srgbClr val="FF0000"/>
                </a:solidFill>
                <a:latin typeface="FangSong"/>
                <a:cs typeface="FangSong"/>
              </a:rPr>
              <a:t>性</a:t>
            </a:r>
            <a:r>
              <a:rPr sz="2200" spc="-20" dirty="0">
                <a:solidFill>
                  <a:srgbClr val="FF0000"/>
                </a:solidFill>
                <a:latin typeface="FangSong"/>
                <a:cs typeface="FangSong"/>
              </a:rPr>
              <a:t>数</a:t>
            </a:r>
            <a:r>
              <a:rPr sz="2200" spc="-25" dirty="0">
                <a:solidFill>
                  <a:srgbClr val="FF0000"/>
                </a:solidFill>
                <a:latin typeface="FangSong"/>
                <a:cs typeface="FangSong"/>
              </a:rPr>
              <a:t>有</a:t>
            </a:r>
            <a:r>
              <a:rPr sz="2200" spc="-20" dirty="0">
                <a:solidFill>
                  <a:srgbClr val="FF0000"/>
                </a:solidFill>
                <a:latin typeface="FangSong"/>
                <a:cs typeface="FangSong"/>
              </a:rPr>
              <a:t>限</a:t>
            </a:r>
            <a:r>
              <a:rPr sz="2200" spc="-15" dirty="0">
                <a:solidFill>
                  <a:srgbClr val="FF0000"/>
                </a:solidFill>
                <a:latin typeface="Verdana"/>
                <a:cs typeface="Verdana"/>
              </a:rPr>
              <a:t>)</a:t>
            </a:r>
            <a:r>
              <a:rPr sz="2200" spc="-20" dirty="0">
                <a:solidFill>
                  <a:srgbClr val="FF0000"/>
                </a:solidFill>
                <a:latin typeface="FangSong"/>
                <a:cs typeface="FangSong"/>
              </a:rPr>
              <a:t>，</a:t>
            </a:r>
            <a:r>
              <a:rPr sz="2200" spc="-25" dirty="0" err="1">
                <a:solidFill>
                  <a:srgbClr val="FF0000"/>
                </a:solidFill>
                <a:latin typeface="FangSong"/>
                <a:cs typeface="FangSong"/>
              </a:rPr>
              <a:t>那</a:t>
            </a:r>
            <a:r>
              <a:rPr sz="2200" spc="-20" dirty="0" err="1">
                <a:solidFill>
                  <a:srgbClr val="FF0000"/>
                </a:solidFill>
                <a:latin typeface="FangSong"/>
                <a:cs typeface="FangSong"/>
              </a:rPr>
              <a:t>么</a:t>
            </a:r>
            <a:r>
              <a:rPr sz="2200" spc="-25" dirty="0" err="1">
                <a:solidFill>
                  <a:srgbClr val="FF0000"/>
                </a:solidFill>
                <a:latin typeface="FangSong"/>
                <a:cs typeface="FangSong"/>
              </a:rPr>
              <a:t>一定</a:t>
            </a:r>
            <a:r>
              <a:rPr sz="2200" spc="-20" dirty="0" err="1">
                <a:solidFill>
                  <a:srgbClr val="FF0000"/>
                </a:solidFill>
                <a:latin typeface="FangSong"/>
                <a:cs typeface="FangSong"/>
              </a:rPr>
              <a:t>存</a:t>
            </a:r>
            <a:r>
              <a:rPr sz="2200" spc="-25" dirty="0" err="1">
                <a:solidFill>
                  <a:srgbClr val="FF0000"/>
                </a:solidFill>
                <a:latin typeface="FangSong"/>
                <a:cs typeface="FangSong"/>
              </a:rPr>
              <a:t>在一个</a:t>
            </a:r>
            <a:r>
              <a:rPr sz="2200" spc="-20" dirty="0" err="1">
                <a:solidFill>
                  <a:srgbClr val="FF0000"/>
                </a:solidFill>
                <a:latin typeface="FangSong"/>
                <a:cs typeface="FangSong"/>
              </a:rPr>
              <a:t>高</a:t>
            </a:r>
            <a:r>
              <a:rPr sz="2200" spc="-25" dirty="0" err="1">
                <a:solidFill>
                  <a:srgbClr val="FF0000"/>
                </a:solidFill>
                <a:latin typeface="FangSong"/>
                <a:cs typeface="FangSong"/>
              </a:rPr>
              <a:t>维特征空</a:t>
            </a:r>
            <a:r>
              <a:rPr sz="2200" spc="-20" dirty="0" err="1">
                <a:solidFill>
                  <a:srgbClr val="FF0000"/>
                </a:solidFill>
                <a:latin typeface="FangSong"/>
                <a:cs typeface="FangSong"/>
              </a:rPr>
              <a:t>间</a:t>
            </a:r>
            <a:r>
              <a:rPr sz="2200" spc="-25" dirty="0" err="1">
                <a:solidFill>
                  <a:srgbClr val="FF0000"/>
                </a:solidFill>
                <a:latin typeface="FangSong"/>
                <a:cs typeface="FangSong"/>
              </a:rPr>
              <a:t>使样本可分</a:t>
            </a:r>
            <a:r>
              <a:rPr lang="zh-CN" altLang="en-US" sz="2200" spc="-25" dirty="0">
                <a:solidFill>
                  <a:srgbClr val="FF0000"/>
                </a:solidFill>
                <a:latin typeface="FangSong"/>
                <a:cs typeface="FangSong"/>
              </a:rPr>
              <a:t>。</a:t>
            </a:r>
            <a:endParaRPr sz="2200" dirty="0">
              <a:latin typeface="FangSong"/>
              <a:cs typeface="FangSong"/>
            </a:endParaRPr>
          </a:p>
        </p:txBody>
      </p:sp>
    </p:spTree>
    <p:extLst>
      <p:ext uri="{BB962C8B-B14F-4D97-AF65-F5344CB8AC3E}">
        <p14:creationId xmlns:p14="http://schemas.microsoft.com/office/powerpoint/2010/main" val="98483383"/>
      </p:ext>
    </p:extLst>
  </p:cSld>
  <p:clrMapOvr>
    <a:masterClrMapping/>
  </p:clrMapOvr>
  <p:extLst mod="1"/>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核化主成分分析 </a:t>
            </a:r>
            <a:r>
              <a:rPr lang="en-US" altLang="zh-CN" dirty="0"/>
              <a:t>(</a:t>
            </a:r>
            <a:r>
              <a:rPr lang="en-US" altLang="zh-CN" dirty="0" err="1"/>
              <a:t>Kernelized</a:t>
            </a:r>
            <a:r>
              <a:rPr lang="zh-CN" altLang="en-US" dirty="0"/>
              <a:t> </a:t>
            </a:r>
            <a:r>
              <a:rPr lang="en-US" altLang="zh-CN" dirty="0"/>
              <a:t>PCA,</a:t>
            </a:r>
            <a:r>
              <a:rPr lang="zh-CN" altLang="en-US" dirty="0"/>
              <a:t> 简称</a:t>
            </a:r>
            <a:r>
              <a:rPr lang="en-US" altLang="zh-CN" dirty="0"/>
              <a:t>KPCA)</a:t>
            </a:r>
          </a:p>
        </p:txBody>
      </p:sp>
      <p:sp>
        <p:nvSpPr>
          <p:cNvPr id="4" name="Content Placeholder 3"/>
          <p:cNvSpPr>
            <a:spLocks noGrp="1"/>
          </p:cNvSpPr>
          <p:nvPr>
            <p:ph idx="1"/>
          </p:nvPr>
        </p:nvSpPr>
        <p:spPr/>
        <p:txBody>
          <a:bodyPr>
            <a:normAutofit/>
          </a:bodyPr>
          <a:lstStyle/>
          <a:p>
            <a:r>
              <a:rPr lang="zh-CN" altLang="en-US" dirty="0"/>
              <a:t>非线性降维的一种常用方法，是基于核技巧对线性降维方法进行“</a:t>
            </a:r>
            <a:r>
              <a:rPr lang="zh-CN" altLang="en-US" dirty="0">
                <a:solidFill>
                  <a:srgbClr val="FF0000"/>
                </a:solidFill>
              </a:rPr>
              <a:t>核化</a:t>
            </a:r>
            <a:r>
              <a:rPr lang="zh-CN" altLang="en-US" dirty="0"/>
              <a:t>” </a:t>
            </a:r>
            <a:r>
              <a:rPr lang="en-US" altLang="zh-CN" dirty="0"/>
              <a:t>(</a:t>
            </a:r>
            <a:r>
              <a:rPr lang="en-US" altLang="zh-CN" dirty="0" err="1"/>
              <a:t>kernelized</a:t>
            </a:r>
            <a:r>
              <a:rPr lang="en-US" altLang="zh-CN" dirty="0"/>
              <a:t>)</a:t>
            </a:r>
            <a:r>
              <a:rPr lang="zh-CN" altLang="en-US" dirty="0"/>
              <a:t>。</a:t>
            </a:r>
          </a:p>
          <a:p>
            <a:pPr marL="0" indent="0">
              <a:buNone/>
            </a:pPr>
            <a:endParaRPr lang="zh-CN" altLang="en-US" dirty="0"/>
          </a:p>
          <a:p>
            <a:r>
              <a:rPr lang="zh-CN" altLang="en-US" dirty="0"/>
              <a:t>假定我们将在</a:t>
            </a:r>
            <a:r>
              <a:rPr lang="zh-CN" altLang="en-US" b="1" dirty="0">
                <a:solidFill>
                  <a:srgbClr val="FF0000"/>
                </a:solidFill>
              </a:rPr>
              <a:t>高维特征空间中把数据投影到由    确定的超平面上</a:t>
            </a:r>
            <a:r>
              <a:rPr lang="zh-CN" altLang="en-US" dirty="0"/>
              <a:t>，即 </a:t>
            </a:r>
            <a:r>
              <a:rPr lang="en-US" altLang="zh-CN" dirty="0"/>
              <a:t>PCA</a:t>
            </a:r>
            <a:r>
              <a:rPr lang="zh-CN" altLang="en-US" dirty="0"/>
              <a:t> 欲求解</a:t>
            </a:r>
          </a:p>
          <a:p>
            <a:endParaRPr lang="zh-CN" altLang="en-US" dirty="0"/>
          </a:p>
          <a:p>
            <a:endParaRPr lang="zh-CN" altLang="en-US" dirty="0"/>
          </a:p>
          <a:p>
            <a:r>
              <a:rPr lang="zh-CN" altLang="en-US" dirty="0"/>
              <a:t>其中    是样本点     在</a:t>
            </a:r>
            <a:r>
              <a:rPr lang="zh-CN" altLang="en-US" dirty="0">
                <a:solidFill>
                  <a:srgbClr val="FF0000"/>
                </a:solidFill>
              </a:rPr>
              <a:t>高维特征空间中的像</a:t>
            </a:r>
            <a:r>
              <a:rPr lang="zh-CN" altLang="en-US" dirty="0"/>
              <a:t>。令                </a:t>
            </a:r>
          </a:p>
          <a:p>
            <a:endParaRPr lang="en-US" dirty="0"/>
          </a:p>
        </p:txBody>
      </p:sp>
      <p:pic>
        <p:nvPicPr>
          <p:cNvPr id="10" name="Picture 9"/>
          <p:cNvPicPr>
            <a:picLocks noChangeAspect="1"/>
          </p:cNvPicPr>
          <p:nvPr/>
        </p:nvPicPr>
        <p:blipFill>
          <a:blip r:embed="rId3"/>
          <a:stretch>
            <a:fillRect/>
          </a:stretch>
        </p:blipFill>
        <p:spPr>
          <a:xfrm>
            <a:off x="6350875" y="2096755"/>
            <a:ext cx="369499" cy="225304"/>
          </a:xfrm>
          <a:prstGeom prst="rect">
            <a:avLst/>
          </a:prstGeom>
        </p:spPr>
      </p:pic>
      <p:pic>
        <p:nvPicPr>
          <p:cNvPr id="14" name="Picture 13"/>
          <p:cNvPicPr>
            <a:picLocks noChangeAspect="1"/>
          </p:cNvPicPr>
          <p:nvPr/>
        </p:nvPicPr>
        <p:blipFill>
          <a:blip r:embed="rId4"/>
          <a:stretch>
            <a:fillRect/>
          </a:stretch>
        </p:blipFill>
        <p:spPr>
          <a:xfrm>
            <a:off x="1371600" y="3388172"/>
            <a:ext cx="307505" cy="235754"/>
          </a:xfrm>
          <a:prstGeom prst="rect">
            <a:avLst/>
          </a:prstGeom>
        </p:spPr>
      </p:pic>
      <p:pic>
        <p:nvPicPr>
          <p:cNvPr id="15" name="Picture 14"/>
          <p:cNvPicPr>
            <a:picLocks noChangeAspect="1"/>
          </p:cNvPicPr>
          <p:nvPr/>
        </p:nvPicPr>
        <p:blipFill>
          <a:blip r:embed="rId5"/>
          <a:stretch>
            <a:fillRect/>
          </a:stretch>
        </p:blipFill>
        <p:spPr>
          <a:xfrm>
            <a:off x="2819400" y="3382385"/>
            <a:ext cx="344109" cy="247328"/>
          </a:xfrm>
          <a:prstGeom prst="rect">
            <a:avLst/>
          </a:prstGeom>
        </p:spPr>
      </p:pic>
      <p:pic>
        <p:nvPicPr>
          <p:cNvPr id="16" name="Picture 15"/>
          <p:cNvPicPr>
            <a:picLocks noChangeAspect="1"/>
          </p:cNvPicPr>
          <p:nvPr/>
        </p:nvPicPr>
        <p:blipFill>
          <a:blip r:embed="rId6"/>
          <a:stretch>
            <a:fillRect/>
          </a:stretch>
        </p:blipFill>
        <p:spPr>
          <a:xfrm>
            <a:off x="4876800" y="2478538"/>
            <a:ext cx="2626333" cy="813268"/>
          </a:xfrm>
          <a:prstGeom prst="rect">
            <a:avLst/>
          </a:prstGeom>
        </p:spPr>
      </p:pic>
      <p:pic>
        <p:nvPicPr>
          <p:cNvPr id="17" name="Picture 16"/>
          <p:cNvPicPr>
            <a:picLocks noChangeAspect="1"/>
          </p:cNvPicPr>
          <p:nvPr/>
        </p:nvPicPr>
        <p:blipFill>
          <a:blip r:embed="rId7"/>
          <a:stretch>
            <a:fillRect/>
          </a:stretch>
        </p:blipFill>
        <p:spPr>
          <a:xfrm>
            <a:off x="2895600" y="4096811"/>
            <a:ext cx="6070439" cy="840760"/>
          </a:xfrm>
          <a:prstGeom prst="rect">
            <a:avLst/>
          </a:prstGeom>
        </p:spPr>
      </p:pic>
      <p:pic>
        <p:nvPicPr>
          <p:cNvPr id="18" name="Picture 17"/>
          <p:cNvPicPr>
            <a:picLocks noChangeAspect="1"/>
          </p:cNvPicPr>
          <p:nvPr/>
        </p:nvPicPr>
        <p:blipFill>
          <a:blip r:embed="rId8"/>
          <a:stretch>
            <a:fillRect/>
          </a:stretch>
        </p:blipFill>
        <p:spPr>
          <a:xfrm>
            <a:off x="6629400" y="3217026"/>
            <a:ext cx="1479470" cy="541984"/>
          </a:xfrm>
          <a:prstGeom prst="rect">
            <a:avLst/>
          </a:prstGeom>
        </p:spPr>
      </p:pic>
    </p:spTree>
    <p:extLst>
      <p:ext uri="{BB962C8B-B14F-4D97-AF65-F5344CB8AC3E}">
        <p14:creationId xmlns:p14="http://schemas.microsoft.com/office/powerpoint/2010/main" val="1801469676"/>
      </p:ext>
    </p:extLst>
  </p:cSld>
  <p:clrMapOvr>
    <a:masterClrMapping/>
  </p:clrMapOvr>
  <p:extLst mod="1"/>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核化主成分分析</a:t>
            </a:r>
            <a:endParaRPr lang="en-US" altLang="zh-CN" dirty="0"/>
          </a:p>
        </p:txBody>
      </p:sp>
      <p:sp>
        <p:nvSpPr>
          <p:cNvPr id="4" name="Content Placeholder 3"/>
          <p:cNvSpPr>
            <a:spLocks noGrp="1"/>
          </p:cNvSpPr>
          <p:nvPr>
            <p:ph idx="1"/>
          </p:nvPr>
        </p:nvSpPr>
        <p:spPr/>
        <p:txBody>
          <a:bodyPr>
            <a:normAutofit/>
          </a:bodyPr>
          <a:lstStyle/>
          <a:p>
            <a:r>
              <a:rPr lang="zh-CN" altLang="en-US" dirty="0"/>
              <a:t>假定    是由原始属性空间中的样本点    通过映射   产生，即  </a:t>
            </a:r>
          </a:p>
        </p:txBody>
      </p:sp>
      <p:pic>
        <p:nvPicPr>
          <p:cNvPr id="6" name="Picture 5"/>
          <p:cNvPicPr>
            <a:picLocks noChangeAspect="1"/>
          </p:cNvPicPr>
          <p:nvPr/>
        </p:nvPicPr>
        <p:blipFill>
          <a:blip r:embed="rId3"/>
          <a:stretch>
            <a:fillRect/>
          </a:stretch>
        </p:blipFill>
        <p:spPr>
          <a:xfrm>
            <a:off x="7721744" y="1564247"/>
            <a:ext cx="2240507" cy="1017478"/>
          </a:xfrm>
          <a:prstGeom prst="rect">
            <a:avLst/>
          </a:prstGeom>
        </p:spPr>
      </p:pic>
      <p:pic>
        <p:nvPicPr>
          <p:cNvPr id="7" name="Picture 6"/>
          <p:cNvPicPr>
            <a:picLocks noChangeAspect="1"/>
          </p:cNvPicPr>
          <p:nvPr/>
        </p:nvPicPr>
        <p:blipFill>
          <a:blip r:embed="rId4"/>
          <a:stretch>
            <a:fillRect/>
          </a:stretch>
        </p:blipFill>
        <p:spPr>
          <a:xfrm>
            <a:off x="1371600" y="1219200"/>
            <a:ext cx="314550" cy="241155"/>
          </a:xfrm>
          <a:prstGeom prst="rect">
            <a:avLst/>
          </a:prstGeom>
        </p:spPr>
      </p:pic>
      <p:pic>
        <p:nvPicPr>
          <p:cNvPr id="8" name="Picture 7"/>
          <p:cNvPicPr>
            <a:picLocks noChangeAspect="1"/>
          </p:cNvPicPr>
          <p:nvPr/>
        </p:nvPicPr>
        <p:blipFill>
          <a:blip r:embed="rId5"/>
          <a:stretch>
            <a:fillRect/>
          </a:stretch>
        </p:blipFill>
        <p:spPr>
          <a:xfrm>
            <a:off x="5318235" y="1250319"/>
            <a:ext cx="330522" cy="237563"/>
          </a:xfrm>
          <a:prstGeom prst="rect">
            <a:avLst/>
          </a:prstGeom>
        </p:spPr>
      </p:pic>
      <p:pic>
        <p:nvPicPr>
          <p:cNvPr id="9" name="Picture 8"/>
          <p:cNvPicPr>
            <a:picLocks noChangeAspect="1"/>
          </p:cNvPicPr>
          <p:nvPr/>
        </p:nvPicPr>
        <p:blipFill>
          <a:blip r:embed="rId6"/>
          <a:stretch>
            <a:fillRect/>
          </a:stretch>
        </p:blipFill>
        <p:spPr>
          <a:xfrm>
            <a:off x="6781800" y="1199085"/>
            <a:ext cx="170535" cy="281383"/>
          </a:xfrm>
          <a:prstGeom prst="rect">
            <a:avLst/>
          </a:prstGeom>
        </p:spPr>
      </p:pic>
      <p:pic>
        <p:nvPicPr>
          <p:cNvPr id="13" name="Picture 12"/>
          <p:cNvPicPr>
            <a:picLocks noChangeAspect="1"/>
          </p:cNvPicPr>
          <p:nvPr/>
        </p:nvPicPr>
        <p:blipFill>
          <a:blip r:embed="rId7"/>
          <a:stretch>
            <a:fillRect/>
          </a:stretch>
        </p:blipFill>
        <p:spPr>
          <a:xfrm>
            <a:off x="2331929" y="1907814"/>
            <a:ext cx="3767720" cy="330345"/>
          </a:xfrm>
          <a:prstGeom prst="rect">
            <a:avLst/>
          </a:prstGeom>
        </p:spPr>
      </p:pic>
      <p:sp>
        <p:nvSpPr>
          <p:cNvPr id="21" name="TextBox 20"/>
          <p:cNvSpPr txBox="1"/>
          <p:nvPr/>
        </p:nvSpPr>
        <p:spPr>
          <a:xfrm>
            <a:off x="347134" y="3047859"/>
            <a:ext cx="9883320" cy="701731"/>
          </a:xfrm>
          <a:prstGeom prst="rect">
            <a:avLst/>
          </a:prstGeom>
          <a:noFill/>
        </p:spPr>
        <p:txBody>
          <a:bodyPr wrap="square" rtlCol="0">
            <a:spAutoFit/>
          </a:bodyPr>
          <a:lstStyle>
            <a:defPPr>
              <a:defRPr lang="zh-CN"/>
            </a:defPPr>
          </a:lstStyle>
          <a:p>
            <a:pPr marL="228600" indent="-360000">
              <a:lnSpc>
                <a:spcPct val="90000"/>
              </a:lnSpc>
              <a:spcBef>
                <a:spcPts val="1000"/>
              </a:spcBef>
              <a:buClr>
                <a:schemeClr val="accent1"/>
              </a:buClr>
              <a:buSzPct val="120000"/>
              <a:buFont typeface="Wingdings" panose="05000000000000000000" pitchFamily="2" charset="2"/>
              <a:buChar char="p"/>
            </a:pPr>
            <a:r>
              <a:rPr lang="zh-CN" altLang="en-US" sz="2200" dirty="0">
                <a:solidFill>
                  <a:srgbClr val="FF0000"/>
                </a:solidFill>
                <a:latin typeface="Verdana" panose="020B0604030504040204" pitchFamily="34" charset="0"/>
                <a:ea typeface="幼圆" panose="02010509060101010101" pitchFamily="49" charset="-122"/>
              </a:rPr>
              <a:t>若   能被显式表达出来，则通过它将样本映射至高维空间，再在特征空间中实施</a:t>
            </a:r>
            <a:r>
              <a:rPr lang="en-US" altLang="zh-CN" sz="2200" dirty="0">
                <a:solidFill>
                  <a:srgbClr val="FF0000"/>
                </a:solidFill>
                <a:latin typeface="Verdana" panose="020B0604030504040204" pitchFamily="34" charset="0"/>
                <a:ea typeface="幼圆" panose="02010509060101010101" pitchFamily="49" charset="-122"/>
              </a:rPr>
              <a:t>PCA</a:t>
            </a:r>
            <a:r>
              <a:rPr lang="zh-CN" altLang="en-US" sz="2200" dirty="0">
                <a:solidFill>
                  <a:srgbClr val="FF0000"/>
                </a:solidFill>
                <a:latin typeface="Verdana" panose="020B0604030504040204" pitchFamily="34" charset="0"/>
                <a:ea typeface="幼圆" panose="02010509060101010101" pitchFamily="49" charset="-122"/>
              </a:rPr>
              <a:t>即可</a:t>
            </a:r>
            <a:r>
              <a:rPr lang="zh-CN" altLang="en-US" sz="2200" dirty="0">
                <a:latin typeface="Verdana" panose="020B0604030504040204" pitchFamily="34" charset="0"/>
                <a:ea typeface="幼圆" panose="02010509060101010101" pitchFamily="49" charset="-122"/>
              </a:rPr>
              <a:t>，即有</a:t>
            </a:r>
            <a:endParaRPr lang="en-US" altLang="zh-CN" sz="2200" dirty="0">
              <a:latin typeface="Verdana" panose="020B0604030504040204" pitchFamily="34" charset="0"/>
              <a:ea typeface="幼圆" panose="02010509060101010101" pitchFamily="49" charset="-122"/>
            </a:endParaRPr>
          </a:p>
        </p:txBody>
      </p:sp>
      <p:pic>
        <p:nvPicPr>
          <p:cNvPr id="22" name="Picture 21"/>
          <p:cNvPicPr>
            <a:picLocks noChangeAspect="1"/>
          </p:cNvPicPr>
          <p:nvPr/>
        </p:nvPicPr>
        <p:blipFill>
          <a:blip r:embed="rId6"/>
          <a:stretch>
            <a:fillRect/>
          </a:stretch>
        </p:blipFill>
        <p:spPr>
          <a:xfrm>
            <a:off x="1164279" y="3117341"/>
            <a:ext cx="170535" cy="281383"/>
          </a:xfrm>
          <a:prstGeom prst="rect">
            <a:avLst/>
          </a:prstGeom>
        </p:spPr>
      </p:pic>
      <p:pic>
        <p:nvPicPr>
          <p:cNvPr id="23" name="Picture 22"/>
          <p:cNvPicPr>
            <a:picLocks noChangeAspect="1"/>
          </p:cNvPicPr>
          <p:nvPr/>
        </p:nvPicPr>
        <p:blipFill>
          <a:blip r:embed="rId8"/>
          <a:stretch>
            <a:fillRect/>
          </a:stretch>
        </p:blipFill>
        <p:spPr>
          <a:xfrm>
            <a:off x="3763490" y="3742853"/>
            <a:ext cx="3440012" cy="802916"/>
          </a:xfrm>
          <a:prstGeom prst="rect">
            <a:avLst/>
          </a:prstGeom>
        </p:spPr>
      </p:pic>
      <p:sp>
        <p:nvSpPr>
          <p:cNvPr id="5" name="TextBox 4"/>
          <p:cNvSpPr txBox="1"/>
          <p:nvPr/>
        </p:nvSpPr>
        <p:spPr>
          <a:xfrm>
            <a:off x="2060434" y="5038646"/>
            <a:ext cx="7893934" cy="430887"/>
          </a:xfrm>
          <a:prstGeom prst="rect">
            <a:avLst/>
          </a:prstGeom>
          <a:noFill/>
        </p:spPr>
        <p:txBody>
          <a:bodyPr wrap="square" rtlCol="0">
            <a:spAutoFit/>
          </a:bodyPr>
          <a:lstStyle/>
          <a:p>
            <a:r>
              <a:rPr lang="zh-CN" altLang="en-US" sz="2200" dirty="0"/>
              <a:t>并且</a:t>
            </a:r>
            <a:endParaRPr lang="en-US" sz="2200" dirty="0"/>
          </a:p>
        </p:txBody>
      </p:sp>
      <p:pic>
        <p:nvPicPr>
          <p:cNvPr id="10" name="Picture 9"/>
          <p:cNvPicPr>
            <a:picLocks noChangeAspect="1"/>
          </p:cNvPicPr>
          <p:nvPr/>
        </p:nvPicPr>
        <p:blipFill>
          <a:blip r:embed="rId9"/>
          <a:stretch>
            <a:fillRect/>
          </a:stretch>
        </p:blipFill>
        <p:spPr>
          <a:xfrm>
            <a:off x="4279367" y="5352152"/>
            <a:ext cx="2408258" cy="854543"/>
          </a:xfrm>
          <a:prstGeom prst="rect">
            <a:avLst/>
          </a:prstGeom>
        </p:spPr>
      </p:pic>
    </p:spTree>
    <p:extLst>
      <p:ext uri="{BB962C8B-B14F-4D97-AF65-F5344CB8AC3E}">
        <p14:creationId xmlns:p14="http://schemas.microsoft.com/office/powerpoint/2010/main" val="3676116140"/>
      </p:ext>
    </p:extLst>
  </p:cSld>
  <p:clrMapOvr>
    <a:masterClrMapping/>
  </p:clrMapOvr>
  <p:extLst mod="1"/>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核化主成分分析</a:t>
            </a:r>
            <a:endParaRPr lang="en-US" dirty="0"/>
          </a:p>
        </p:txBody>
      </p:sp>
      <p:sp>
        <p:nvSpPr>
          <p:cNvPr id="3" name="Content Placeholder 2"/>
          <p:cNvSpPr>
            <a:spLocks noGrp="1"/>
          </p:cNvSpPr>
          <p:nvPr>
            <p:ph idx="1"/>
          </p:nvPr>
        </p:nvSpPr>
        <p:spPr/>
        <p:txBody>
          <a:bodyPr>
            <a:normAutofit/>
          </a:bodyPr>
          <a:lstStyle/>
          <a:p>
            <a:r>
              <a:rPr lang="zh-CN" altLang="en-US" dirty="0"/>
              <a:t>一般情形下，我们不清楚   的具体形式，于是引入</a:t>
            </a:r>
            <a:r>
              <a:rPr lang="zh-CN" altLang="en-US" dirty="0">
                <a:solidFill>
                  <a:srgbClr val="FF0000"/>
                </a:solidFill>
              </a:rPr>
              <a:t>核函数</a:t>
            </a:r>
            <a:endParaRPr lang="en-US" altLang="zh-CN" dirty="0">
              <a:solidFill>
                <a:srgbClr val="FF0000"/>
              </a:solidFill>
            </a:endParaRPr>
          </a:p>
          <a:p>
            <a:endParaRPr lang="en-US" altLang="zh-CN" dirty="0"/>
          </a:p>
          <a:p>
            <a:endParaRPr lang="en-US" altLang="zh-CN" dirty="0"/>
          </a:p>
          <a:p>
            <a:r>
              <a:rPr lang="zh-CN" altLang="en-US" dirty="0"/>
              <a:t>又由                           代入优化式                                    ，有            </a:t>
            </a:r>
            <a:endParaRPr lang="en-US" altLang="zh-CN" dirty="0"/>
          </a:p>
          <a:p>
            <a:endParaRPr lang="en-US" dirty="0"/>
          </a:p>
          <a:p>
            <a:endParaRPr lang="en-US" dirty="0"/>
          </a:p>
          <a:p>
            <a:endParaRPr lang="en-US" dirty="0"/>
          </a:p>
          <a:p>
            <a:endParaRPr lang="en-US" dirty="0"/>
          </a:p>
          <a:p>
            <a:endParaRPr lang="en-US" dirty="0"/>
          </a:p>
          <a:p>
            <a:pPr marL="360000"/>
            <a:r>
              <a:rPr lang="zh-CN" altLang="en-US" dirty="0"/>
              <a:t>上式为</a:t>
            </a:r>
            <a:r>
              <a:rPr lang="zh-CN" altLang="en-US" dirty="0">
                <a:solidFill>
                  <a:srgbClr val="FF0000"/>
                </a:solidFill>
              </a:rPr>
              <a:t>特征值分解</a:t>
            </a:r>
            <a:r>
              <a:rPr lang="zh-CN" altLang="en-US" dirty="0"/>
              <a:t>问题，取   最大的   个特征值对应的特征向量得到解。</a:t>
            </a:r>
            <a:endParaRPr lang="en-US" dirty="0"/>
          </a:p>
          <a:p>
            <a:endParaRPr lang="en-US" dirty="0"/>
          </a:p>
        </p:txBody>
      </p:sp>
      <p:pic>
        <p:nvPicPr>
          <p:cNvPr id="7" name="Picture 6"/>
          <p:cNvPicPr>
            <a:picLocks noChangeAspect="1"/>
          </p:cNvPicPr>
          <p:nvPr/>
        </p:nvPicPr>
        <p:blipFill>
          <a:blip r:embed="rId3"/>
          <a:stretch>
            <a:fillRect/>
          </a:stretch>
        </p:blipFill>
        <p:spPr>
          <a:xfrm>
            <a:off x="3907258" y="1158539"/>
            <a:ext cx="202411" cy="333978"/>
          </a:xfrm>
          <a:prstGeom prst="rect">
            <a:avLst/>
          </a:prstGeom>
        </p:spPr>
      </p:pic>
      <p:pic>
        <p:nvPicPr>
          <p:cNvPr id="9" name="Picture 8"/>
          <p:cNvPicPr>
            <a:picLocks noChangeAspect="1"/>
          </p:cNvPicPr>
          <p:nvPr/>
        </p:nvPicPr>
        <p:blipFill>
          <a:blip r:embed="rId4"/>
          <a:stretch>
            <a:fillRect/>
          </a:stretch>
        </p:blipFill>
        <p:spPr>
          <a:xfrm>
            <a:off x="3750593" y="1653227"/>
            <a:ext cx="3725441" cy="412871"/>
          </a:xfrm>
          <a:prstGeom prst="rect">
            <a:avLst/>
          </a:prstGeom>
        </p:spPr>
      </p:pic>
      <p:pic>
        <p:nvPicPr>
          <p:cNvPr id="12" name="Picture 11"/>
          <p:cNvPicPr>
            <a:picLocks noChangeAspect="1"/>
          </p:cNvPicPr>
          <p:nvPr/>
        </p:nvPicPr>
        <p:blipFill>
          <a:blip r:embed="rId5"/>
          <a:stretch>
            <a:fillRect/>
          </a:stretch>
        </p:blipFill>
        <p:spPr>
          <a:xfrm>
            <a:off x="1357802" y="2286000"/>
            <a:ext cx="2162655" cy="764653"/>
          </a:xfrm>
          <a:prstGeom prst="rect">
            <a:avLst/>
          </a:prstGeom>
        </p:spPr>
      </p:pic>
      <p:pic>
        <p:nvPicPr>
          <p:cNvPr id="14" name="Picture 13"/>
          <p:cNvPicPr>
            <a:picLocks noChangeAspect="1"/>
          </p:cNvPicPr>
          <p:nvPr/>
        </p:nvPicPr>
        <p:blipFill>
          <a:blip r:embed="rId6"/>
          <a:stretch>
            <a:fillRect/>
          </a:stretch>
        </p:blipFill>
        <p:spPr>
          <a:xfrm>
            <a:off x="4993351" y="2305884"/>
            <a:ext cx="3000897" cy="714187"/>
          </a:xfrm>
          <a:prstGeom prst="rect">
            <a:avLst/>
          </a:prstGeom>
        </p:spPr>
      </p:pic>
      <p:pic>
        <p:nvPicPr>
          <p:cNvPr id="15" name="Picture 14"/>
          <p:cNvPicPr>
            <a:picLocks noChangeAspect="1"/>
          </p:cNvPicPr>
          <p:nvPr/>
        </p:nvPicPr>
        <p:blipFill>
          <a:blip r:embed="rId7"/>
          <a:stretch>
            <a:fillRect/>
          </a:stretch>
        </p:blipFill>
        <p:spPr>
          <a:xfrm>
            <a:off x="4772591" y="3361763"/>
            <a:ext cx="1681444" cy="257162"/>
          </a:xfrm>
          <a:prstGeom prst="rect">
            <a:avLst/>
          </a:prstGeom>
        </p:spPr>
      </p:pic>
      <p:sp>
        <p:nvSpPr>
          <p:cNvPr id="16" name="TextBox 15"/>
          <p:cNvSpPr txBox="1"/>
          <p:nvPr/>
        </p:nvSpPr>
        <p:spPr>
          <a:xfrm>
            <a:off x="1524000" y="3923653"/>
            <a:ext cx="7998106" cy="430887"/>
          </a:xfrm>
          <a:prstGeom prst="rect">
            <a:avLst/>
          </a:prstGeom>
          <a:noFill/>
        </p:spPr>
        <p:txBody>
          <a:bodyPr wrap="square" rtlCol="0">
            <a:spAutoFit/>
          </a:bodyPr>
          <a:lstStyle/>
          <a:p>
            <a:r>
              <a:rPr lang="zh-CN" altLang="en-US" sz="2200" dirty="0"/>
              <a:t>其中   为   对应的</a:t>
            </a:r>
            <a:r>
              <a:rPr lang="zh-CN" altLang="en-US" sz="2200" dirty="0">
                <a:solidFill>
                  <a:srgbClr val="C00000"/>
                </a:solidFill>
              </a:rPr>
              <a:t>核矩阵</a:t>
            </a:r>
            <a:r>
              <a:rPr lang="zh-CN" altLang="en-US" sz="2200" dirty="0"/>
              <a:t>，</a:t>
            </a:r>
            <a:r>
              <a:rPr lang="en-US" altLang="zh-CN" sz="2200" dirty="0"/>
              <a:t>                                             </a:t>
            </a:r>
            <a:endParaRPr lang="en-US" sz="2200" dirty="0"/>
          </a:p>
        </p:txBody>
      </p:sp>
      <p:pic>
        <p:nvPicPr>
          <p:cNvPr id="17" name="Picture 16"/>
          <p:cNvPicPr>
            <a:picLocks noChangeAspect="1"/>
          </p:cNvPicPr>
          <p:nvPr/>
        </p:nvPicPr>
        <p:blipFill>
          <a:blip r:embed="rId8"/>
          <a:stretch>
            <a:fillRect/>
          </a:stretch>
        </p:blipFill>
        <p:spPr>
          <a:xfrm>
            <a:off x="2206896" y="4066282"/>
            <a:ext cx="228772" cy="190643"/>
          </a:xfrm>
          <a:prstGeom prst="rect">
            <a:avLst/>
          </a:prstGeom>
        </p:spPr>
      </p:pic>
      <p:pic>
        <p:nvPicPr>
          <p:cNvPr id="18" name="Picture 17"/>
          <p:cNvPicPr>
            <a:picLocks noChangeAspect="1"/>
          </p:cNvPicPr>
          <p:nvPr/>
        </p:nvPicPr>
        <p:blipFill>
          <a:blip r:embed="rId9"/>
          <a:stretch>
            <a:fillRect/>
          </a:stretch>
        </p:blipFill>
        <p:spPr>
          <a:xfrm>
            <a:off x="2804098" y="4065255"/>
            <a:ext cx="182652" cy="172505"/>
          </a:xfrm>
          <a:prstGeom prst="rect">
            <a:avLst/>
          </a:prstGeom>
        </p:spPr>
      </p:pic>
      <p:pic>
        <p:nvPicPr>
          <p:cNvPr id="20" name="Picture 19"/>
          <p:cNvPicPr>
            <a:picLocks noChangeAspect="1"/>
          </p:cNvPicPr>
          <p:nvPr/>
        </p:nvPicPr>
        <p:blipFill>
          <a:blip r:embed="rId10"/>
          <a:stretch>
            <a:fillRect/>
          </a:stretch>
        </p:blipFill>
        <p:spPr>
          <a:xfrm>
            <a:off x="4897614" y="4026789"/>
            <a:ext cx="4943203" cy="295348"/>
          </a:xfrm>
          <a:prstGeom prst="rect">
            <a:avLst/>
          </a:prstGeom>
        </p:spPr>
      </p:pic>
      <p:pic>
        <p:nvPicPr>
          <p:cNvPr id="21" name="Picture 20"/>
          <p:cNvPicPr>
            <a:picLocks noChangeAspect="1"/>
          </p:cNvPicPr>
          <p:nvPr/>
        </p:nvPicPr>
        <p:blipFill>
          <a:blip r:embed="rId8"/>
          <a:stretch>
            <a:fillRect/>
          </a:stretch>
        </p:blipFill>
        <p:spPr>
          <a:xfrm>
            <a:off x="4148788" y="5126605"/>
            <a:ext cx="228772" cy="190643"/>
          </a:xfrm>
          <a:prstGeom prst="rect">
            <a:avLst/>
          </a:prstGeom>
        </p:spPr>
      </p:pic>
      <p:pic>
        <p:nvPicPr>
          <p:cNvPr id="22" name="Picture 21"/>
          <p:cNvPicPr>
            <a:picLocks noChangeAspect="1"/>
          </p:cNvPicPr>
          <p:nvPr/>
        </p:nvPicPr>
        <p:blipFill>
          <a:blip r:embed="rId11"/>
          <a:stretch>
            <a:fillRect/>
          </a:stretch>
        </p:blipFill>
        <p:spPr>
          <a:xfrm>
            <a:off x="5285744" y="5041870"/>
            <a:ext cx="231672" cy="278006"/>
          </a:xfrm>
          <a:prstGeom prst="rect">
            <a:avLst/>
          </a:prstGeom>
        </p:spPr>
      </p:pic>
    </p:spTree>
    <p:extLst>
      <p:ext uri="{BB962C8B-B14F-4D97-AF65-F5344CB8AC3E}">
        <p14:creationId xmlns:p14="http://schemas.microsoft.com/office/powerpoint/2010/main" val="788802971"/>
      </p:ext>
    </p:extLst>
  </p:cSld>
  <p:clrMapOvr>
    <a:masterClrMapping/>
  </p:clrMapOvr>
  <p:extLst mod="1"/>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核化主成分分析</a:t>
            </a:r>
            <a:endParaRPr lang="en-US" dirty="0"/>
          </a:p>
        </p:txBody>
      </p:sp>
      <p:sp>
        <p:nvSpPr>
          <p:cNvPr id="3" name="Content Placeholder 2"/>
          <p:cNvSpPr>
            <a:spLocks noGrp="1"/>
          </p:cNvSpPr>
          <p:nvPr>
            <p:ph idx="1"/>
          </p:nvPr>
        </p:nvSpPr>
        <p:spPr/>
        <p:txBody>
          <a:bodyPr>
            <a:normAutofit/>
          </a:bodyPr>
          <a:lstStyle/>
          <a:p>
            <a:r>
              <a:rPr lang="zh-CN" altLang="en-US" dirty="0"/>
              <a:t>对新样本   ，其投影后的第                               维坐标为</a:t>
            </a:r>
            <a:endParaRPr lang="en-US" altLang="zh-CN" dirty="0"/>
          </a:p>
          <a:p>
            <a:endParaRPr lang="en-US" dirty="0"/>
          </a:p>
          <a:p>
            <a:endParaRPr lang="en-US" dirty="0"/>
          </a:p>
          <a:p>
            <a:endParaRPr lang="en-US" dirty="0"/>
          </a:p>
          <a:p>
            <a:endParaRPr lang="en-US" dirty="0"/>
          </a:p>
          <a:p>
            <a:endParaRPr lang="en-US" dirty="0"/>
          </a:p>
          <a:p>
            <a:endParaRPr lang="en-US" dirty="0"/>
          </a:p>
        </p:txBody>
      </p:sp>
      <p:sp>
        <p:nvSpPr>
          <p:cNvPr id="16" name="TextBox 15"/>
          <p:cNvSpPr txBox="1"/>
          <p:nvPr/>
        </p:nvSpPr>
        <p:spPr>
          <a:xfrm>
            <a:off x="685800" y="4631967"/>
            <a:ext cx="10287000" cy="769441"/>
          </a:xfrm>
          <a:prstGeom prst="rect">
            <a:avLst/>
          </a:prstGeom>
          <a:noFill/>
        </p:spPr>
        <p:txBody>
          <a:bodyPr wrap="square" rtlCol="0">
            <a:spAutoFit/>
          </a:bodyPr>
          <a:lstStyle/>
          <a:p>
            <a:r>
              <a:rPr lang="zh-CN" altLang="en-US" sz="2200" dirty="0"/>
              <a:t>其中    已经过规范化，   是    的第  个分量。由该式可知，为获得投影后的坐标，</a:t>
            </a:r>
            <a:r>
              <a:rPr lang="en-US" altLang="zh-CN" sz="2200" dirty="0">
                <a:solidFill>
                  <a:srgbClr val="FF0000"/>
                </a:solidFill>
              </a:rPr>
              <a:t>KPCA</a:t>
            </a:r>
            <a:r>
              <a:rPr lang="zh-CN" altLang="en-US" sz="2200" dirty="0">
                <a:solidFill>
                  <a:srgbClr val="FF0000"/>
                </a:solidFill>
              </a:rPr>
              <a:t>需对所有样本求和，因此它的计算开销较大</a:t>
            </a:r>
            <a:r>
              <a:rPr lang="zh-CN" altLang="en-US" sz="2200" dirty="0"/>
              <a:t>。    </a:t>
            </a:r>
            <a:r>
              <a:rPr lang="en-US" altLang="zh-CN" sz="2200" dirty="0"/>
              <a:t>                                             </a:t>
            </a:r>
            <a:endParaRPr lang="en-US" sz="2200" dirty="0"/>
          </a:p>
        </p:txBody>
      </p:sp>
      <p:pic>
        <p:nvPicPr>
          <p:cNvPr id="5" name="Picture 4"/>
          <p:cNvPicPr>
            <a:picLocks noChangeAspect="1"/>
          </p:cNvPicPr>
          <p:nvPr/>
        </p:nvPicPr>
        <p:blipFill>
          <a:blip r:embed="rId3"/>
          <a:stretch>
            <a:fillRect/>
          </a:stretch>
        </p:blipFill>
        <p:spPr>
          <a:xfrm>
            <a:off x="1934470" y="1252836"/>
            <a:ext cx="240838" cy="194964"/>
          </a:xfrm>
          <a:prstGeom prst="rect">
            <a:avLst/>
          </a:prstGeom>
        </p:spPr>
      </p:pic>
      <p:pic>
        <p:nvPicPr>
          <p:cNvPr id="8" name="Picture 7"/>
          <p:cNvPicPr>
            <a:picLocks noChangeAspect="1"/>
          </p:cNvPicPr>
          <p:nvPr/>
        </p:nvPicPr>
        <p:blipFill>
          <a:blip r:embed="rId4"/>
          <a:stretch>
            <a:fillRect/>
          </a:stretch>
        </p:blipFill>
        <p:spPr>
          <a:xfrm>
            <a:off x="4102274" y="1158539"/>
            <a:ext cx="2533650" cy="356723"/>
          </a:xfrm>
          <a:prstGeom prst="rect">
            <a:avLst/>
          </a:prstGeom>
        </p:spPr>
      </p:pic>
      <p:pic>
        <p:nvPicPr>
          <p:cNvPr id="13" name="Picture 12"/>
          <p:cNvPicPr>
            <a:picLocks noChangeAspect="1"/>
          </p:cNvPicPr>
          <p:nvPr/>
        </p:nvPicPr>
        <p:blipFill>
          <a:blip r:embed="rId5"/>
          <a:stretch>
            <a:fillRect/>
          </a:stretch>
        </p:blipFill>
        <p:spPr>
          <a:xfrm>
            <a:off x="3146494" y="1919993"/>
            <a:ext cx="4473861" cy="1862691"/>
          </a:xfrm>
          <a:prstGeom prst="rect">
            <a:avLst/>
          </a:prstGeom>
        </p:spPr>
      </p:pic>
      <p:pic>
        <p:nvPicPr>
          <p:cNvPr id="19" name="Picture 18"/>
          <p:cNvPicPr>
            <a:picLocks noChangeAspect="1"/>
          </p:cNvPicPr>
          <p:nvPr/>
        </p:nvPicPr>
        <p:blipFill>
          <a:blip r:embed="rId6"/>
          <a:stretch>
            <a:fillRect/>
          </a:stretch>
        </p:blipFill>
        <p:spPr>
          <a:xfrm>
            <a:off x="1371600" y="4783145"/>
            <a:ext cx="296657" cy="194946"/>
          </a:xfrm>
          <a:prstGeom prst="rect">
            <a:avLst/>
          </a:prstGeom>
        </p:spPr>
      </p:pic>
      <p:pic>
        <p:nvPicPr>
          <p:cNvPr id="23" name="Picture 22"/>
          <p:cNvPicPr>
            <a:picLocks noChangeAspect="1"/>
          </p:cNvPicPr>
          <p:nvPr/>
        </p:nvPicPr>
        <p:blipFill>
          <a:blip r:embed="rId7"/>
          <a:stretch>
            <a:fillRect/>
          </a:stretch>
        </p:blipFill>
        <p:spPr>
          <a:xfrm>
            <a:off x="3619865" y="4641040"/>
            <a:ext cx="289098" cy="382629"/>
          </a:xfrm>
          <a:prstGeom prst="rect">
            <a:avLst/>
          </a:prstGeom>
        </p:spPr>
      </p:pic>
      <p:pic>
        <p:nvPicPr>
          <p:cNvPr id="24" name="Picture 23"/>
          <p:cNvPicPr>
            <a:picLocks noChangeAspect="1"/>
          </p:cNvPicPr>
          <p:nvPr/>
        </p:nvPicPr>
        <p:blipFill>
          <a:blip r:embed="rId8"/>
          <a:stretch>
            <a:fillRect/>
          </a:stretch>
        </p:blipFill>
        <p:spPr>
          <a:xfrm>
            <a:off x="4305569" y="4783145"/>
            <a:ext cx="296753" cy="195009"/>
          </a:xfrm>
          <a:prstGeom prst="rect">
            <a:avLst/>
          </a:prstGeom>
        </p:spPr>
      </p:pic>
      <p:pic>
        <p:nvPicPr>
          <p:cNvPr id="25" name="Picture 24"/>
          <p:cNvPicPr>
            <a:picLocks noChangeAspect="1"/>
          </p:cNvPicPr>
          <p:nvPr/>
        </p:nvPicPr>
        <p:blipFill>
          <a:blip r:embed="rId9"/>
          <a:stretch>
            <a:fillRect/>
          </a:stretch>
        </p:blipFill>
        <p:spPr>
          <a:xfrm>
            <a:off x="5236031" y="4747550"/>
            <a:ext cx="133068" cy="266135"/>
          </a:xfrm>
          <a:prstGeom prst="rect">
            <a:avLst/>
          </a:prstGeom>
        </p:spPr>
      </p:pic>
    </p:spTree>
    <p:extLst>
      <p:ext uri="{BB962C8B-B14F-4D97-AF65-F5344CB8AC3E}">
        <p14:creationId xmlns:p14="http://schemas.microsoft.com/office/powerpoint/2010/main" val="1369679646"/>
      </p:ext>
    </p:extLst>
  </p:cSld>
  <p:clrMapOvr>
    <a:masterClrMapping/>
  </p:clrMapOvr>
  <p:extLst mod="1"/>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多维缩放</a:t>
            </a:r>
          </a:p>
        </p:txBody>
      </p:sp>
    </p:spTree>
    <p:extLst>
      <p:ext uri="{BB962C8B-B14F-4D97-AF65-F5344CB8AC3E}">
        <p14:creationId xmlns:p14="http://schemas.microsoft.com/office/powerpoint/2010/main" val="1059112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a:t>
            </a:r>
            <a:r>
              <a:rPr lang="en-US" altLang="zh-CN" dirty="0"/>
              <a:t>K</a:t>
            </a:r>
            <a:r>
              <a:rPr lang="zh-CN" altLang="en-US" dirty="0"/>
              <a:t>近邻学习</a:t>
            </a:r>
          </a:p>
        </p:txBody>
      </p:sp>
    </p:spTree>
    <p:extLst>
      <p:ext uri="{BB962C8B-B14F-4D97-AF65-F5344CB8AC3E}">
        <p14:creationId xmlns:p14="http://schemas.microsoft.com/office/powerpoint/2010/main" val="1769610411"/>
      </p:ext>
    </p:extLst>
  </p:cSld>
  <p:clrMapOvr>
    <a:masterClrMapping/>
  </p:clrMapOvr>
  <p:extLst mod="1"/>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多维缩放</a:t>
            </a:r>
            <a:endParaRPr lang="en-US" dirty="0"/>
          </a:p>
        </p:txBody>
      </p:sp>
      <p:sp>
        <p:nvSpPr>
          <p:cNvPr id="4" name="Content Placeholder 3"/>
          <p:cNvSpPr>
            <a:spLocks noGrp="1"/>
          </p:cNvSpPr>
          <p:nvPr>
            <p:ph idx="1"/>
          </p:nvPr>
        </p:nvSpPr>
        <p:spPr/>
        <p:txBody>
          <a:bodyPr/>
          <a:lstStyle/>
          <a:p>
            <a:pPr marL="360000">
              <a:lnSpc>
                <a:spcPct val="100000"/>
              </a:lnSpc>
            </a:pPr>
            <a:r>
              <a:rPr lang="zh-CN" altLang="en-US" dirty="0"/>
              <a:t>若要求原始空间中样本之间的</a:t>
            </a:r>
            <a:r>
              <a:rPr lang="zh-CN" altLang="en-US" dirty="0">
                <a:solidFill>
                  <a:srgbClr val="FF0000"/>
                </a:solidFill>
              </a:rPr>
              <a:t>距离在低维空间中得以保持</a:t>
            </a:r>
            <a:r>
              <a:rPr lang="zh-CN" altLang="en-US" dirty="0"/>
              <a:t>，即得到“</a:t>
            </a:r>
            <a:r>
              <a:rPr lang="zh-CN" altLang="en-US" dirty="0">
                <a:solidFill>
                  <a:srgbClr val="FF0000"/>
                </a:solidFill>
              </a:rPr>
              <a:t>多维缩放</a:t>
            </a:r>
            <a:r>
              <a:rPr lang="zh-CN" altLang="en-US" dirty="0"/>
              <a:t>”</a:t>
            </a:r>
            <a:r>
              <a:rPr lang="en-US" altLang="zh-CN" dirty="0"/>
              <a:t>(Multiple</a:t>
            </a:r>
            <a:r>
              <a:rPr lang="zh-CN" altLang="en-US" dirty="0"/>
              <a:t> </a:t>
            </a:r>
            <a:r>
              <a:rPr lang="en-US" altLang="zh-CN" dirty="0"/>
              <a:t>Dimensional</a:t>
            </a:r>
            <a:r>
              <a:rPr lang="zh-CN" altLang="en-US" dirty="0"/>
              <a:t> </a:t>
            </a:r>
            <a:r>
              <a:rPr lang="en-US" altLang="zh-CN" dirty="0"/>
              <a:t>Scaling,</a:t>
            </a:r>
            <a:r>
              <a:rPr lang="zh-CN" altLang="en-US" dirty="0"/>
              <a:t> </a:t>
            </a:r>
            <a:r>
              <a:rPr lang="en-US" altLang="zh-CN" dirty="0"/>
              <a:t>MDS)</a:t>
            </a:r>
            <a:r>
              <a:rPr lang="zh-CN" altLang="en-US" dirty="0"/>
              <a:t>：</a:t>
            </a:r>
            <a:endParaRPr lang="en-US" altLang="zh-CN" dirty="0"/>
          </a:p>
        </p:txBody>
      </p:sp>
      <p:sp>
        <p:nvSpPr>
          <p:cNvPr id="24" name="Content Placeholder 3"/>
          <p:cNvSpPr txBox="1">
            <a:spLocks/>
          </p:cNvSpPr>
          <p:nvPr/>
        </p:nvSpPr>
        <p:spPr>
          <a:xfrm>
            <a:off x="1796932" y="1984024"/>
            <a:ext cx="8617068" cy="899063"/>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a:lnSpc>
                <a:spcPct val="100000"/>
              </a:lnSpc>
            </a:pPr>
            <a:r>
              <a:rPr lang="zh-CN" altLang="en-US" dirty="0"/>
              <a:t>假定有</a:t>
            </a:r>
            <a:r>
              <a:rPr lang="en-US" altLang="zh-CN" dirty="0"/>
              <a:t>m</a:t>
            </a:r>
            <a:r>
              <a:rPr lang="zh-CN" altLang="en-US" dirty="0"/>
              <a:t>个样本，在原始空间中的距离矩阵为                ，其第 </a:t>
            </a:r>
            <a:r>
              <a:rPr lang="en-US" altLang="zh-CN" dirty="0" err="1"/>
              <a:t>i</a:t>
            </a:r>
            <a:r>
              <a:rPr lang="zh-CN" altLang="en-US" dirty="0"/>
              <a:t> 行 </a:t>
            </a:r>
            <a:r>
              <a:rPr lang="en-US" altLang="zh-CN" dirty="0"/>
              <a:t>j</a:t>
            </a:r>
            <a:r>
              <a:rPr lang="zh-CN" altLang="en-US" dirty="0"/>
              <a:t> 列的元素         为样本     到     的距离。</a:t>
            </a:r>
            <a:endParaRPr lang="en-US" altLang="zh-CN" dirty="0"/>
          </a:p>
        </p:txBody>
      </p:sp>
      <p:pic>
        <p:nvPicPr>
          <p:cNvPr id="25" name="Picture 24"/>
          <p:cNvPicPr>
            <a:picLocks noChangeAspect="1"/>
          </p:cNvPicPr>
          <p:nvPr/>
        </p:nvPicPr>
        <p:blipFill>
          <a:blip r:embed="rId3"/>
          <a:stretch>
            <a:fillRect/>
          </a:stretch>
        </p:blipFill>
        <p:spPr>
          <a:xfrm>
            <a:off x="7924800" y="2121087"/>
            <a:ext cx="1416050" cy="245557"/>
          </a:xfrm>
          <a:prstGeom prst="rect">
            <a:avLst/>
          </a:prstGeom>
        </p:spPr>
      </p:pic>
      <p:pic>
        <p:nvPicPr>
          <p:cNvPr id="26" name="Picture 25"/>
          <p:cNvPicPr>
            <a:picLocks noChangeAspect="1"/>
          </p:cNvPicPr>
          <p:nvPr/>
        </p:nvPicPr>
        <p:blipFill>
          <a:blip r:embed="rId4"/>
          <a:stretch>
            <a:fillRect/>
          </a:stretch>
        </p:blipFill>
        <p:spPr>
          <a:xfrm>
            <a:off x="4267201" y="2421686"/>
            <a:ext cx="619383" cy="282928"/>
          </a:xfrm>
          <a:prstGeom prst="rect">
            <a:avLst/>
          </a:prstGeom>
        </p:spPr>
      </p:pic>
      <p:pic>
        <p:nvPicPr>
          <p:cNvPr id="27" name="Picture 26"/>
          <p:cNvPicPr>
            <a:picLocks noChangeAspect="1"/>
          </p:cNvPicPr>
          <p:nvPr/>
        </p:nvPicPr>
        <p:blipFill>
          <a:blip r:embed="rId5"/>
          <a:stretch>
            <a:fillRect/>
          </a:stretch>
        </p:blipFill>
        <p:spPr>
          <a:xfrm>
            <a:off x="5956346" y="2461232"/>
            <a:ext cx="285658" cy="205317"/>
          </a:xfrm>
          <a:prstGeom prst="rect">
            <a:avLst/>
          </a:prstGeom>
        </p:spPr>
      </p:pic>
      <p:pic>
        <p:nvPicPr>
          <p:cNvPr id="28" name="Picture 27"/>
          <p:cNvPicPr>
            <a:picLocks noChangeAspect="1"/>
          </p:cNvPicPr>
          <p:nvPr/>
        </p:nvPicPr>
        <p:blipFill>
          <a:blip r:embed="rId6"/>
          <a:stretch>
            <a:fillRect/>
          </a:stretch>
        </p:blipFill>
        <p:spPr>
          <a:xfrm>
            <a:off x="6705601" y="2461232"/>
            <a:ext cx="290533" cy="230717"/>
          </a:xfrm>
          <a:prstGeom prst="rect">
            <a:avLst/>
          </a:prstGeom>
        </p:spPr>
      </p:pic>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40819" y="3778171"/>
            <a:ext cx="3145765" cy="1761143"/>
          </a:xfrm>
          <a:prstGeom prst="rect">
            <a:avLst/>
          </a:prstGeom>
        </p:spPr>
      </p:pic>
      <p:pic>
        <p:nvPicPr>
          <p:cNvPr id="17"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05964" y="2949036"/>
            <a:ext cx="5220619" cy="3223164"/>
          </a:xfrm>
          <a:prstGeom prst="rect">
            <a:avLst/>
          </a:prstGeom>
        </p:spPr>
      </p:pic>
      <p:cxnSp>
        <p:nvCxnSpPr>
          <p:cNvPr id="18" name="直线连接符 17"/>
          <p:cNvCxnSpPr/>
          <p:nvPr/>
        </p:nvCxnSpPr>
        <p:spPr>
          <a:xfrm>
            <a:off x="2438400" y="3774754"/>
            <a:ext cx="2286000" cy="1635446"/>
          </a:xfrm>
          <a:prstGeom prst="line">
            <a:avLst/>
          </a:prstGeom>
          <a:ln w="1270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279467" y="3218186"/>
            <a:ext cx="2297424" cy="369332"/>
          </a:xfrm>
          <a:prstGeom prst="rect">
            <a:avLst/>
          </a:prstGeom>
        </p:spPr>
        <p:txBody>
          <a:bodyPr wrap="none">
            <a:spAutoFit/>
          </a:bodyPr>
          <a:lstStyle/>
          <a:p>
            <a:r>
              <a:rPr lang="en-US" altLang="zh-CN" dirty="0">
                <a:solidFill>
                  <a:srgbClr val="FF0000"/>
                </a:solidFill>
              </a:rPr>
              <a:t>usually</a:t>
            </a:r>
            <a:r>
              <a:rPr lang="zh-CN" altLang="en-US" dirty="0">
                <a:solidFill>
                  <a:srgbClr val="FF0000"/>
                </a:solidFill>
              </a:rPr>
              <a:t> </a:t>
            </a:r>
            <a:r>
              <a:rPr lang="en-US" altLang="zh-CN" dirty="0">
                <a:solidFill>
                  <a:srgbClr val="FF0000"/>
                </a:solidFill>
              </a:rPr>
              <a:t>symmetric</a:t>
            </a:r>
            <a:endParaRPr lang="zh-CN" altLang="en-US" dirty="0"/>
          </a:p>
        </p:txBody>
      </p:sp>
    </p:spTree>
    <p:extLst>
      <p:ext uri="{BB962C8B-B14F-4D97-AF65-F5344CB8AC3E}">
        <p14:creationId xmlns:p14="http://schemas.microsoft.com/office/powerpoint/2010/main" val="274078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4" grpId="0" build="p"/>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多维缩放</a:t>
            </a:r>
            <a:endParaRPr lang="en-US" dirty="0"/>
          </a:p>
        </p:txBody>
      </p:sp>
      <p:sp>
        <p:nvSpPr>
          <p:cNvPr id="24" name="Content Placeholder 3"/>
          <p:cNvSpPr txBox="1">
            <a:spLocks/>
          </p:cNvSpPr>
          <p:nvPr/>
        </p:nvSpPr>
        <p:spPr>
          <a:xfrm>
            <a:off x="1664740" y="1181747"/>
            <a:ext cx="8927060" cy="3602753"/>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a:lnSpc>
                <a:spcPct val="100000"/>
              </a:lnSpc>
            </a:pPr>
            <a:r>
              <a:rPr lang="zh-CN" altLang="en-US" dirty="0"/>
              <a:t>目标是获得样本在     维空间中的欧氏距离等于原始空间中的距离，即构造矩阵                        ，使得    维空间中的</a:t>
            </a:r>
            <a:r>
              <a:rPr lang="zh-CN" altLang="en-US" dirty="0">
                <a:solidFill>
                  <a:srgbClr val="102DFF"/>
                </a:solidFill>
              </a:rPr>
              <a:t>欧氏距离等于原始空间中的距离</a:t>
            </a:r>
            <a:r>
              <a:rPr lang="zh-CN" altLang="en-US" dirty="0"/>
              <a:t>，即 </a:t>
            </a:r>
            <a:endParaRPr lang="en-US" altLang="zh-CN" dirty="0"/>
          </a:p>
          <a:p>
            <a:pPr marL="360000">
              <a:lnSpc>
                <a:spcPct val="100000"/>
              </a:lnSpc>
            </a:pPr>
            <a:r>
              <a:rPr lang="zh-CN" altLang="en-US" dirty="0"/>
              <a:t>令                         ，其中     为降维后的内积矩阵             ，有</a:t>
            </a:r>
            <a:endParaRPr lang="en-US" altLang="zh-CN" dirty="0"/>
          </a:p>
        </p:txBody>
      </p:sp>
      <p:pic>
        <p:nvPicPr>
          <p:cNvPr id="29" name="Picture 28"/>
          <p:cNvPicPr>
            <a:picLocks noChangeAspect="1"/>
          </p:cNvPicPr>
          <p:nvPr/>
        </p:nvPicPr>
        <p:blipFill>
          <a:blip r:embed="rId3"/>
          <a:stretch>
            <a:fillRect/>
          </a:stretch>
        </p:blipFill>
        <p:spPr>
          <a:xfrm>
            <a:off x="4513840" y="1274311"/>
            <a:ext cx="222206" cy="266647"/>
          </a:xfrm>
          <a:prstGeom prst="rect">
            <a:avLst/>
          </a:prstGeom>
        </p:spPr>
      </p:pic>
      <p:pic>
        <p:nvPicPr>
          <p:cNvPr id="31" name="Picture 30"/>
          <p:cNvPicPr>
            <a:picLocks noChangeAspect="1"/>
          </p:cNvPicPr>
          <p:nvPr/>
        </p:nvPicPr>
        <p:blipFill>
          <a:blip r:embed="rId4"/>
          <a:stretch>
            <a:fillRect/>
          </a:stretch>
        </p:blipFill>
        <p:spPr>
          <a:xfrm>
            <a:off x="2506787" y="2362201"/>
            <a:ext cx="2237433" cy="260523"/>
          </a:xfrm>
          <a:prstGeom prst="rect">
            <a:avLst/>
          </a:prstGeom>
        </p:spPr>
      </p:pic>
      <p:pic>
        <p:nvPicPr>
          <p:cNvPr id="32" name="Picture 31"/>
          <p:cNvPicPr>
            <a:picLocks noChangeAspect="1"/>
          </p:cNvPicPr>
          <p:nvPr/>
        </p:nvPicPr>
        <p:blipFill>
          <a:blip r:embed="rId5"/>
          <a:stretch>
            <a:fillRect/>
          </a:stretch>
        </p:blipFill>
        <p:spPr>
          <a:xfrm>
            <a:off x="5813012" y="2438401"/>
            <a:ext cx="206788" cy="198835"/>
          </a:xfrm>
          <a:prstGeom prst="rect">
            <a:avLst/>
          </a:prstGeom>
        </p:spPr>
      </p:pic>
      <p:pic>
        <p:nvPicPr>
          <p:cNvPr id="33" name="Picture 32"/>
          <p:cNvPicPr>
            <a:picLocks noChangeAspect="1"/>
          </p:cNvPicPr>
          <p:nvPr/>
        </p:nvPicPr>
        <p:blipFill>
          <a:blip r:embed="rId6"/>
          <a:stretch>
            <a:fillRect/>
          </a:stretch>
        </p:blipFill>
        <p:spPr>
          <a:xfrm>
            <a:off x="8763000" y="2362200"/>
            <a:ext cx="1146908" cy="300714"/>
          </a:xfrm>
          <a:prstGeom prst="rect">
            <a:avLst/>
          </a:prstGeom>
        </p:spPr>
      </p:pic>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46987" y="1559406"/>
            <a:ext cx="2067048" cy="345595"/>
          </a:xfrm>
          <a:prstGeom prst="rect">
            <a:avLst/>
          </a:prstGeom>
        </p:spPr>
      </p:pic>
      <p:pic>
        <p:nvPicPr>
          <p:cNvPr id="17" name="Picture 28"/>
          <p:cNvPicPr>
            <a:picLocks noChangeAspect="1"/>
          </p:cNvPicPr>
          <p:nvPr/>
        </p:nvPicPr>
        <p:blipFill>
          <a:blip r:embed="rId3"/>
          <a:stretch>
            <a:fillRect/>
          </a:stretch>
        </p:blipFill>
        <p:spPr>
          <a:xfrm>
            <a:off x="6781800" y="1598879"/>
            <a:ext cx="222206" cy="266647"/>
          </a:xfrm>
          <a:prstGeom prst="rect">
            <a:avLst/>
          </a:prstGeom>
        </p:spPr>
      </p:pic>
      <p:pic>
        <p:nvPicPr>
          <p:cNvPr id="18" name="Picture 29"/>
          <p:cNvPicPr>
            <a:picLocks noChangeAspect="1"/>
          </p:cNvPicPr>
          <p:nvPr/>
        </p:nvPicPr>
        <p:blipFill>
          <a:blip r:embed="rId8"/>
          <a:stretch>
            <a:fillRect/>
          </a:stretch>
        </p:blipFill>
        <p:spPr>
          <a:xfrm>
            <a:off x="4788691" y="1962597"/>
            <a:ext cx="2104212" cy="274777"/>
          </a:xfrm>
          <a:prstGeom prst="rect">
            <a:avLst/>
          </a:prstGeom>
        </p:spPr>
      </p:pic>
      <p:pic>
        <p:nvPicPr>
          <p:cNvPr id="5" name="图片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40791" y="2798350"/>
            <a:ext cx="4495800" cy="3567538"/>
          </a:xfrm>
          <a:prstGeom prst="rect">
            <a:avLst/>
          </a:prstGeom>
          <a:ln>
            <a:solidFill>
              <a:srgbClr val="0B37FF"/>
            </a:solidFill>
          </a:ln>
        </p:spPr>
      </p:pic>
      <p:pic>
        <p:nvPicPr>
          <p:cNvPr id="20" name="Picture 33"/>
          <p:cNvPicPr>
            <a:picLocks noChangeAspect="1"/>
          </p:cNvPicPr>
          <p:nvPr/>
        </p:nvPicPr>
        <p:blipFill>
          <a:blip r:embed="rId10"/>
          <a:stretch>
            <a:fillRect/>
          </a:stretch>
        </p:blipFill>
        <p:spPr>
          <a:xfrm>
            <a:off x="7159376" y="3071932"/>
            <a:ext cx="3207248" cy="651774"/>
          </a:xfrm>
          <a:prstGeom prst="rect">
            <a:avLst/>
          </a:prstGeom>
          <a:ln>
            <a:solidFill>
              <a:srgbClr val="C00000"/>
            </a:solidFill>
          </a:ln>
        </p:spPr>
      </p:pic>
      <p:pic>
        <p:nvPicPr>
          <p:cNvPr id="6" name="图片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23399" y="4787640"/>
            <a:ext cx="2232392" cy="1268682"/>
          </a:xfrm>
          <a:prstGeom prst="rect">
            <a:avLst/>
          </a:prstGeom>
          <a:ln>
            <a:solidFill>
              <a:srgbClr val="102DFF"/>
            </a:solidFill>
          </a:ln>
        </p:spPr>
      </p:pic>
    </p:spTree>
    <p:extLst>
      <p:ext uri="{BB962C8B-B14F-4D97-AF65-F5344CB8AC3E}">
        <p14:creationId xmlns:p14="http://schemas.microsoft.com/office/powerpoint/2010/main" val="96112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多维缩放</a:t>
            </a:r>
            <a:endParaRPr lang="en-US" dirty="0"/>
          </a:p>
        </p:txBody>
      </p:sp>
      <p:sp>
        <p:nvSpPr>
          <p:cNvPr id="26" name="内容占位符 25"/>
          <p:cNvSpPr>
            <a:spLocks noGrp="1"/>
          </p:cNvSpPr>
          <p:nvPr>
            <p:ph idx="4294967295"/>
          </p:nvPr>
        </p:nvSpPr>
        <p:spPr>
          <a:xfrm>
            <a:off x="0" y="936625"/>
            <a:ext cx="8882063" cy="5608638"/>
          </a:xfrm>
        </p:spPr>
        <p:txBody>
          <a:bodyPr>
            <a:normAutofit/>
          </a:bodyPr>
          <a:lstStyle/>
          <a:p>
            <a:pPr marL="360000"/>
            <a:r>
              <a:rPr lang="en-US" altLang="zh-CN" dirty="0"/>
              <a:t>The data to be analyzed is a collection of</a:t>
            </a:r>
            <a:r>
              <a:rPr lang="zh-CN" altLang="en-US" dirty="0"/>
              <a:t> </a:t>
            </a:r>
            <a:r>
              <a:rPr lang="en-US" altLang="zh-CN" i="1" dirty="0"/>
              <a:t>I</a:t>
            </a:r>
            <a:r>
              <a:rPr lang="zh-CN" altLang="en-US" i="1" dirty="0"/>
              <a:t> </a:t>
            </a:r>
            <a:r>
              <a:rPr lang="en-US" altLang="zh-CN" dirty="0"/>
              <a:t>objects</a:t>
            </a:r>
            <a:r>
              <a:rPr lang="zh-CN" altLang="en-US" dirty="0"/>
              <a:t> </a:t>
            </a:r>
            <a:r>
              <a:rPr lang="en-US" altLang="zh-CN" dirty="0"/>
              <a:t>(colors, faces, stocks, . . .) on which a </a:t>
            </a:r>
            <a:r>
              <a:rPr lang="en-US" altLang="zh-CN" i="1" dirty="0">
                <a:solidFill>
                  <a:srgbClr val="FF0000"/>
                </a:solidFill>
              </a:rPr>
              <a:t>distance function</a:t>
            </a:r>
            <a:r>
              <a:rPr lang="en-US" altLang="zh-CN" dirty="0"/>
              <a:t> is defined:</a:t>
            </a:r>
          </a:p>
          <a:p>
            <a:pPr marL="360000"/>
            <a:endParaRPr kumimoji="1" lang="en-US" altLang="zh-CN" i="1" dirty="0"/>
          </a:p>
          <a:p>
            <a:pPr marL="360000"/>
            <a:endParaRPr kumimoji="1" lang="en-US" altLang="zh-CN" i="1" dirty="0"/>
          </a:p>
          <a:p>
            <a:pPr marL="360000"/>
            <a:r>
              <a:rPr lang="en-US" altLang="zh-CN" dirty="0"/>
              <a:t>These distances are the entries of the </a:t>
            </a:r>
            <a:r>
              <a:rPr lang="en-US" altLang="zh-CN" i="1" dirty="0">
                <a:solidFill>
                  <a:srgbClr val="FF0000"/>
                </a:solidFill>
              </a:rPr>
              <a:t>dissimilarity matrix</a:t>
            </a:r>
          </a:p>
          <a:p>
            <a:pPr marL="360000"/>
            <a:endParaRPr kumimoji="1" lang="en-US" altLang="zh-CN" i="1" dirty="0">
              <a:solidFill>
                <a:srgbClr val="FF0000"/>
              </a:solidFill>
            </a:endParaRPr>
          </a:p>
          <a:p>
            <a:pPr marL="360000"/>
            <a:endParaRPr kumimoji="1" lang="en-US" altLang="zh-CN" i="1" dirty="0">
              <a:solidFill>
                <a:srgbClr val="FF0000"/>
              </a:solidFill>
            </a:endParaRPr>
          </a:p>
          <a:p>
            <a:pPr marL="360000"/>
            <a:endParaRPr kumimoji="1" lang="en-US" altLang="zh-CN" i="1" dirty="0">
              <a:solidFill>
                <a:srgbClr val="FF0000"/>
              </a:solidFill>
            </a:endParaRPr>
          </a:p>
          <a:p>
            <a:pPr marL="360000"/>
            <a:endParaRPr kumimoji="1" lang="en-US" altLang="zh-CN" i="1" dirty="0">
              <a:solidFill>
                <a:srgbClr val="FF0000"/>
              </a:solidFill>
            </a:endParaRPr>
          </a:p>
          <a:p>
            <a:pPr marL="360000"/>
            <a:r>
              <a:rPr lang="en-US" altLang="zh-CN" dirty="0"/>
              <a:t>The goal of MDS is, given</a:t>
            </a:r>
            <a:r>
              <a:rPr lang="zh-CN" altLang="en-US" dirty="0"/>
              <a:t>    </a:t>
            </a:r>
            <a:r>
              <a:rPr lang="en-US" altLang="zh-CN" dirty="0"/>
              <a:t>, to </a:t>
            </a:r>
            <a:r>
              <a:rPr lang="en-US" altLang="zh-CN" dirty="0">
                <a:solidFill>
                  <a:srgbClr val="FF0000"/>
                </a:solidFill>
              </a:rPr>
              <a:t>find</a:t>
            </a:r>
            <a:r>
              <a:rPr lang="zh-CN" altLang="en-US" dirty="0">
                <a:solidFill>
                  <a:srgbClr val="FF0000"/>
                </a:solidFill>
              </a:rPr>
              <a:t> </a:t>
            </a:r>
            <a:r>
              <a:rPr lang="en-US" altLang="zh-CN" i="1" dirty="0">
                <a:solidFill>
                  <a:srgbClr val="FF0000"/>
                </a:solidFill>
              </a:rPr>
              <a:t>I</a:t>
            </a:r>
            <a:r>
              <a:rPr lang="zh-CN" altLang="en-US" dirty="0">
                <a:solidFill>
                  <a:srgbClr val="FF0000"/>
                </a:solidFill>
              </a:rPr>
              <a:t> </a:t>
            </a:r>
            <a:r>
              <a:rPr lang="en-US" altLang="zh-CN" dirty="0">
                <a:solidFill>
                  <a:srgbClr val="FF0000"/>
                </a:solidFill>
              </a:rPr>
              <a:t>vectors</a:t>
            </a:r>
            <a:r>
              <a:rPr lang="zh-CN" altLang="en-US" dirty="0">
                <a:solidFill>
                  <a:srgbClr val="FF0000"/>
                </a:solidFill>
              </a:rPr>
              <a:t>                     </a:t>
            </a:r>
            <a:endParaRPr lang="en-US" altLang="zh-CN" dirty="0">
              <a:solidFill>
                <a:srgbClr val="FF0000"/>
              </a:solidFill>
            </a:endParaRPr>
          </a:p>
          <a:p>
            <a:pPr marL="360000">
              <a:buNone/>
            </a:pPr>
            <a:r>
              <a:rPr lang="zh-CN" altLang="en-US" dirty="0"/>
              <a:t>    </a:t>
            </a:r>
            <a:r>
              <a:rPr lang="en-US" altLang="zh-CN" dirty="0"/>
              <a:t>such</a:t>
            </a:r>
            <a:r>
              <a:rPr lang="zh-CN" altLang="en-US" dirty="0"/>
              <a:t> </a:t>
            </a:r>
            <a:r>
              <a:rPr lang="en-US" altLang="zh-CN" dirty="0"/>
              <a:t>that</a:t>
            </a:r>
            <a:r>
              <a:rPr lang="zh-CN" altLang="en-US" dirty="0"/>
              <a:t> </a:t>
            </a:r>
            <a:endParaRPr lang="en-US" altLang="zh-CN" dirty="0"/>
          </a:p>
          <a:p>
            <a:pPr marL="360000">
              <a:buNone/>
            </a:pPr>
            <a:r>
              <a:rPr kumimoji="1" lang="zh-CN" altLang="en-US" i="1" dirty="0">
                <a:solidFill>
                  <a:srgbClr val="FF0000"/>
                </a:solidFill>
              </a:rPr>
              <a:t>    </a:t>
            </a:r>
            <a:r>
              <a:rPr kumimoji="1" lang="en-US" altLang="zh-CN" i="1" dirty="0">
                <a:solidFill>
                  <a:srgbClr val="FF0000"/>
                </a:solidFill>
              </a:rPr>
              <a:t>where</a:t>
            </a:r>
            <a:r>
              <a:rPr kumimoji="1" lang="zh-CN" altLang="en-US" i="1" dirty="0">
                <a:solidFill>
                  <a:srgbClr val="FF0000"/>
                </a:solidFill>
              </a:rPr>
              <a:t>       </a:t>
            </a:r>
            <a:r>
              <a:rPr kumimoji="1" lang="en-US" altLang="zh-CN" i="1" dirty="0">
                <a:solidFill>
                  <a:srgbClr val="FF0000"/>
                </a:solidFill>
              </a:rPr>
              <a:t>is</a:t>
            </a:r>
            <a:r>
              <a:rPr kumimoji="1" lang="zh-CN" altLang="en-US" i="1" dirty="0">
                <a:solidFill>
                  <a:srgbClr val="FF0000"/>
                </a:solidFill>
              </a:rPr>
              <a:t> </a:t>
            </a:r>
            <a:r>
              <a:rPr kumimoji="1" lang="en-US" altLang="zh-CN" i="1" dirty="0">
                <a:solidFill>
                  <a:srgbClr val="FF0000"/>
                </a:solidFill>
              </a:rPr>
              <a:t>a</a:t>
            </a:r>
            <a:r>
              <a:rPr kumimoji="1" lang="zh-CN" altLang="en-US" i="1" dirty="0">
                <a:solidFill>
                  <a:srgbClr val="FF0000"/>
                </a:solidFill>
              </a:rPr>
              <a:t> </a:t>
            </a:r>
            <a:r>
              <a:rPr kumimoji="1" lang="en-US" altLang="zh-CN" i="1" dirty="0">
                <a:solidFill>
                  <a:srgbClr val="FF0000"/>
                </a:solidFill>
              </a:rPr>
              <a:t>vector</a:t>
            </a:r>
            <a:r>
              <a:rPr kumimoji="1" lang="zh-CN" altLang="en-US" i="1" dirty="0">
                <a:solidFill>
                  <a:srgbClr val="FF0000"/>
                </a:solidFill>
              </a:rPr>
              <a:t> </a:t>
            </a:r>
            <a:r>
              <a:rPr kumimoji="1" lang="en-US" altLang="zh-CN" i="1" dirty="0">
                <a:solidFill>
                  <a:srgbClr val="FF0000"/>
                </a:solidFill>
              </a:rPr>
              <a:t>form.</a:t>
            </a:r>
            <a:r>
              <a:rPr kumimoji="1" lang="zh-CN" altLang="en-US" i="1" dirty="0">
                <a:solidFill>
                  <a:srgbClr val="FF0000"/>
                </a:solidFill>
              </a:rPr>
              <a:t> </a:t>
            </a:r>
            <a:r>
              <a:rPr kumimoji="1" lang="en-US" altLang="zh-CN" i="1" dirty="0">
                <a:solidFill>
                  <a:srgbClr val="FF0000"/>
                </a:solidFill>
              </a:rPr>
              <a:t>(Classical:</a:t>
            </a:r>
            <a:r>
              <a:rPr kumimoji="1" lang="zh-CN" altLang="en-US" i="1" dirty="0">
                <a:solidFill>
                  <a:srgbClr val="FF0000"/>
                </a:solidFill>
              </a:rPr>
              <a:t> </a:t>
            </a:r>
            <a:r>
              <a:rPr kumimoji="1" lang="en-US" altLang="zh-CN" i="1" dirty="0">
                <a:solidFill>
                  <a:srgbClr val="FF0000"/>
                </a:solidFill>
              </a:rPr>
              <a:t>Euclidean</a:t>
            </a:r>
            <a:r>
              <a:rPr kumimoji="1" lang="zh-CN" altLang="en-US" i="1" dirty="0">
                <a:solidFill>
                  <a:srgbClr val="FF0000"/>
                </a:solidFill>
              </a:rPr>
              <a:t> </a:t>
            </a:r>
            <a:r>
              <a:rPr kumimoji="1" lang="en-US" altLang="zh-CN" i="1" dirty="0">
                <a:solidFill>
                  <a:srgbClr val="FF0000"/>
                </a:solidFill>
              </a:rPr>
              <a:t>distance),</a:t>
            </a:r>
            <a:r>
              <a:rPr lang="en-US" altLang="zh-CN" dirty="0"/>
              <a:t> </a:t>
            </a:r>
            <a:r>
              <a:rPr lang="zh-CN" altLang="en-US" dirty="0"/>
              <a:t>  </a:t>
            </a:r>
            <a:endParaRPr lang="en-US" altLang="zh-CN" dirty="0"/>
          </a:p>
          <a:p>
            <a:pPr marL="360000">
              <a:buNone/>
            </a:pPr>
            <a:r>
              <a:rPr lang="zh-CN" altLang="en-US" dirty="0"/>
              <a:t>    </a:t>
            </a:r>
            <a:r>
              <a:rPr lang="en-US" altLang="zh-CN" dirty="0"/>
              <a:t>a </a:t>
            </a:r>
            <a:r>
              <a:rPr lang="en-US" altLang="zh-CN" dirty="0">
                <a:hlinkClick r:id="rId3" tooltip="Metric (mathematics)"/>
              </a:rPr>
              <a:t>metric</a:t>
            </a:r>
            <a:r>
              <a:rPr lang="en-US" altLang="zh-CN" dirty="0"/>
              <a:t> or arbitrary distance function.</a:t>
            </a:r>
            <a:endParaRPr kumimoji="1" lang="zh-CN" altLang="en-US" i="1" dirty="0">
              <a:solidFill>
                <a:srgbClr val="FF0000"/>
              </a:solidFill>
            </a:endParaRPr>
          </a:p>
        </p:txBody>
      </p:sp>
      <p:pic>
        <p:nvPicPr>
          <p:cNvPr id="29" name="图片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6286" y="1802673"/>
            <a:ext cx="7235246" cy="532293"/>
          </a:xfrm>
          <a:prstGeom prst="rect">
            <a:avLst/>
          </a:prstGeom>
        </p:spPr>
      </p:pic>
      <p:pic>
        <p:nvPicPr>
          <p:cNvPr id="31" name="图片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56839" y="3031356"/>
            <a:ext cx="3370217" cy="1585985"/>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27700" y="4719176"/>
            <a:ext cx="290072" cy="325232"/>
          </a:xfrm>
          <a:prstGeom prst="rect">
            <a:avLst/>
          </a:prstGeom>
        </p:spPr>
      </p:pic>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90760" y="4608546"/>
            <a:ext cx="2051115" cy="435862"/>
          </a:xfrm>
          <a:prstGeom prst="rect">
            <a:avLst/>
          </a:prstGeom>
        </p:spPr>
      </p:pic>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0804" y="5062087"/>
            <a:ext cx="4873937" cy="503287"/>
          </a:xfrm>
          <a:prstGeom prst="rect">
            <a:avLst/>
          </a:prstGeom>
        </p:spPr>
      </p:pic>
      <p:pic>
        <p:nvPicPr>
          <p:cNvPr id="6" name="图片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80753" y="5590057"/>
            <a:ext cx="400050" cy="285750"/>
          </a:xfrm>
          <a:prstGeom prst="rect">
            <a:avLst/>
          </a:prstGeom>
        </p:spPr>
      </p:pic>
    </p:spTree>
    <p:extLst>
      <p:ext uri="{BB962C8B-B14F-4D97-AF65-F5344CB8AC3E}">
        <p14:creationId xmlns:p14="http://schemas.microsoft.com/office/powerpoint/2010/main" val="34007233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多维缩放</a:t>
            </a:r>
            <a:endParaRPr lang="en-US" dirty="0"/>
          </a:p>
        </p:txBody>
      </p:sp>
      <p:sp>
        <p:nvSpPr>
          <p:cNvPr id="26" name="内容占位符 25"/>
          <p:cNvSpPr>
            <a:spLocks noGrp="1"/>
          </p:cNvSpPr>
          <p:nvPr>
            <p:ph idx="4294967295"/>
          </p:nvPr>
        </p:nvSpPr>
        <p:spPr>
          <a:xfrm>
            <a:off x="0" y="936625"/>
            <a:ext cx="8947150" cy="5608638"/>
          </a:xfrm>
        </p:spPr>
        <p:txBody>
          <a:bodyPr>
            <a:normAutofit lnSpcReduction="10000"/>
          </a:bodyPr>
          <a:lstStyle/>
          <a:p>
            <a:pPr marL="360000"/>
            <a:r>
              <a:rPr lang="en-US" altLang="zh-CN" sz="2800" dirty="0">
                <a:latin typeface="Times New Roman" charset="0"/>
                <a:ea typeface="Times New Roman" charset="0"/>
                <a:cs typeface="Times New Roman" charset="0"/>
              </a:rPr>
              <a:t>In other words, MDS attempts to </a:t>
            </a:r>
            <a:r>
              <a:rPr lang="en-US" altLang="zh-CN" sz="2800" dirty="0">
                <a:solidFill>
                  <a:srgbClr val="FF0000"/>
                </a:solidFill>
                <a:latin typeface="Times New Roman" charset="0"/>
                <a:ea typeface="Times New Roman" charset="0"/>
                <a:cs typeface="Times New Roman" charset="0"/>
              </a:rPr>
              <a:t>find</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an </a:t>
            </a:r>
            <a:r>
              <a:rPr lang="en-US" altLang="zh-CN" sz="2800" dirty="0">
                <a:solidFill>
                  <a:srgbClr val="FF0000"/>
                </a:solidFill>
                <a:latin typeface="Times New Roman" charset="0"/>
                <a:ea typeface="Times New Roman" charset="0"/>
                <a:cs typeface="Times New Roman" charset="0"/>
                <a:hlinkClick r:id="rId3" tooltip="Embedding"/>
              </a:rPr>
              <a:t>embedding</a:t>
            </a:r>
            <a:r>
              <a:rPr lang="en-US" altLang="zh-CN" sz="2800" dirty="0">
                <a:latin typeface="Times New Roman" charset="0"/>
                <a:ea typeface="Times New Roman" charset="0"/>
                <a:cs typeface="Times New Roman" charset="0"/>
              </a:rPr>
              <a:t> </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from the</a:t>
            </a:r>
            <a:r>
              <a:rPr lang="zh-CN" altLang="en-US" sz="2800" dirty="0">
                <a:latin typeface="Times New Roman" charset="0"/>
                <a:ea typeface="Times New Roman" charset="0"/>
                <a:cs typeface="Times New Roman" charset="0"/>
              </a:rPr>
              <a:t> </a:t>
            </a:r>
            <a:r>
              <a:rPr lang="en-US" altLang="zh-CN" sz="2800" i="1" dirty="0">
                <a:solidFill>
                  <a:srgbClr val="FF0000"/>
                </a:solidFill>
                <a:latin typeface="Times New Roman" charset="0"/>
                <a:ea typeface="Times New Roman" charset="0"/>
                <a:cs typeface="Times New Roman" charset="0"/>
              </a:rPr>
              <a:t>I</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objects</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into</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such</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that</a:t>
            </a:r>
            <a:r>
              <a:rPr lang="zh-CN" altLang="en-US" sz="2800" dirty="0">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distances are preserved</a:t>
            </a:r>
            <a:r>
              <a:rPr lang="en-US" altLang="zh-CN" sz="2800" dirty="0">
                <a:latin typeface="Times New Roman" charset="0"/>
                <a:ea typeface="Times New Roman" charset="0"/>
                <a:cs typeface="Times New Roman" charset="0"/>
              </a:rPr>
              <a:t>. </a:t>
            </a:r>
          </a:p>
          <a:p>
            <a:pPr marL="360000"/>
            <a:r>
              <a:rPr lang="en-US" altLang="zh-CN" sz="2800" dirty="0">
                <a:latin typeface="Times New Roman" charset="0"/>
                <a:ea typeface="Times New Roman" charset="0"/>
                <a:cs typeface="Times New Roman" charset="0"/>
              </a:rPr>
              <a:t>If the dimension</a:t>
            </a:r>
            <a:r>
              <a:rPr lang="zh-CN" altLang="en-US" sz="2800" dirty="0">
                <a:latin typeface="Times New Roman" charset="0"/>
                <a:ea typeface="Times New Roman" charset="0"/>
                <a:cs typeface="Times New Roman" charset="0"/>
              </a:rPr>
              <a:t> </a:t>
            </a:r>
            <a:r>
              <a:rPr lang="en-US" altLang="zh-CN" sz="2800" i="1" dirty="0">
                <a:latin typeface="Times New Roman" charset="0"/>
                <a:ea typeface="Times New Roman" charset="0"/>
                <a:cs typeface="Times New Roman" charset="0"/>
              </a:rPr>
              <a:t>N</a:t>
            </a:r>
            <a:r>
              <a:rPr kumimoji="1" lang="zh-CN" altLang="en-US" sz="2800" i="1" dirty="0">
                <a:solidFill>
                  <a:srgbClr val="FF0000"/>
                </a:solidFill>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is chosen to be 2 or 3, we may plot the vectors</a:t>
            </a:r>
            <a:r>
              <a:rPr lang="zh-CN" altLang="en-US" sz="2800" dirty="0">
                <a:latin typeface="Times New Roman" charset="0"/>
                <a:ea typeface="Times New Roman" charset="0"/>
                <a:cs typeface="Times New Roman" charset="0"/>
              </a:rPr>
              <a:t> </a:t>
            </a:r>
            <a:r>
              <a:rPr lang="en-US" altLang="zh-CN" sz="2800" i="1" dirty="0">
                <a:latin typeface="Times New Roman" charset="0"/>
                <a:ea typeface="Times New Roman" charset="0"/>
                <a:cs typeface="Times New Roman" charset="0"/>
              </a:rPr>
              <a:t>x</a:t>
            </a:r>
            <a:r>
              <a:rPr lang="en-US" altLang="zh-CN" sz="2800" i="1" baseline="-25000" dirty="0">
                <a:latin typeface="Times New Roman" charset="0"/>
                <a:ea typeface="Times New Roman" charset="0"/>
                <a:cs typeface="Times New Roman" charset="0"/>
              </a:rPr>
              <a:t>i</a:t>
            </a:r>
            <a:r>
              <a:rPr lang="zh-CN" altLang="en-US" sz="2800" i="1"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to obtain a </a:t>
            </a:r>
            <a:r>
              <a:rPr lang="en-US" altLang="zh-CN" sz="2800" dirty="0">
                <a:solidFill>
                  <a:srgbClr val="FF0000"/>
                </a:solidFill>
                <a:latin typeface="Times New Roman" charset="0"/>
                <a:ea typeface="Times New Roman" charset="0"/>
                <a:cs typeface="Times New Roman" charset="0"/>
              </a:rPr>
              <a:t>visualization</a:t>
            </a:r>
            <a:r>
              <a:rPr lang="en-US" altLang="zh-CN" sz="2800" dirty="0">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of the similarities</a:t>
            </a:r>
            <a:r>
              <a:rPr lang="en-US" altLang="zh-CN" sz="2800" dirty="0">
                <a:latin typeface="Times New Roman" charset="0"/>
                <a:ea typeface="Times New Roman" charset="0"/>
                <a:cs typeface="Times New Roman" charset="0"/>
              </a:rPr>
              <a:t> between the</a:t>
            </a:r>
            <a:r>
              <a:rPr lang="zh-CN" altLang="en-US" sz="2800" dirty="0">
                <a:latin typeface="Times New Roman" charset="0"/>
                <a:ea typeface="Times New Roman" charset="0"/>
                <a:cs typeface="Times New Roman" charset="0"/>
              </a:rPr>
              <a:t> </a:t>
            </a:r>
            <a:r>
              <a:rPr lang="en-US" altLang="zh-CN" sz="2800" i="1" dirty="0">
                <a:latin typeface="Times New Roman" charset="0"/>
                <a:ea typeface="Times New Roman" charset="0"/>
                <a:cs typeface="Times New Roman" charset="0"/>
              </a:rPr>
              <a:t>I</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objects.</a:t>
            </a:r>
          </a:p>
          <a:p>
            <a:pPr marL="360000"/>
            <a:r>
              <a:rPr lang="en-US" altLang="zh-CN" sz="2800" dirty="0">
                <a:latin typeface="Times New Roman" charset="0"/>
                <a:ea typeface="Times New Roman" charset="0"/>
                <a:cs typeface="Times New Roman" charset="0"/>
              </a:rPr>
              <a:t>There are various approaches to </a:t>
            </a:r>
            <a:r>
              <a:rPr lang="en-US" altLang="zh-CN" sz="2800" dirty="0">
                <a:solidFill>
                  <a:srgbClr val="C00000"/>
                </a:solidFill>
                <a:latin typeface="Times New Roman" charset="0"/>
                <a:ea typeface="Times New Roman" charset="0"/>
                <a:cs typeface="Times New Roman" charset="0"/>
              </a:rPr>
              <a:t>determining the vectors</a:t>
            </a:r>
            <a:r>
              <a:rPr lang="zh-CN" altLang="en-US" sz="2800" dirty="0">
                <a:solidFill>
                  <a:srgbClr val="C00000"/>
                </a:solidFill>
                <a:latin typeface="Times New Roman" charset="0"/>
                <a:ea typeface="Times New Roman" charset="0"/>
                <a:cs typeface="Times New Roman" charset="0"/>
              </a:rPr>
              <a:t> </a:t>
            </a:r>
            <a:r>
              <a:rPr lang="en-US" altLang="zh-CN" sz="2800" i="1" dirty="0">
                <a:solidFill>
                  <a:srgbClr val="C00000"/>
                </a:solidFill>
                <a:latin typeface="Times New Roman" charset="0"/>
                <a:ea typeface="Times New Roman" charset="0"/>
                <a:cs typeface="Times New Roman" charset="0"/>
              </a:rPr>
              <a:t>x</a:t>
            </a:r>
            <a:r>
              <a:rPr lang="en-US" altLang="zh-CN" sz="2800" i="1" baseline="-25000" dirty="0">
                <a:solidFill>
                  <a:srgbClr val="C00000"/>
                </a:solidFill>
                <a:latin typeface="Times New Roman" charset="0"/>
                <a:ea typeface="Times New Roman" charset="0"/>
                <a:cs typeface="Times New Roman" charset="0"/>
              </a:rPr>
              <a:t>i</a:t>
            </a:r>
            <a:r>
              <a:rPr lang="zh-CN" altLang="en-US" sz="2800" i="1" dirty="0">
                <a:solidFill>
                  <a:srgbClr val="C00000"/>
                </a:solidFill>
                <a:latin typeface="Times New Roman" charset="0"/>
                <a:ea typeface="Times New Roman" charset="0"/>
                <a:cs typeface="Times New Roman" charset="0"/>
              </a:rPr>
              <a:t> </a:t>
            </a:r>
            <a:r>
              <a:rPr lang="en-US" altLang="zh-CN" sz="2800" i="1" dirty="0">
                <a:latin typeface="Times New Roman" charset="0"/>
                <a:ea typeface="Times New Roman" charset="0"/>
                <a:cs typeface="Times New Roman" charset="0"/>
              </a:rPr>
              <a:t>.</a:t>
            </a:r>
          </a:p>
          <a:p>
            <a:pPr marL="360000"/>
            <a:r>
              <a:rPr lang="en-US" altLang="zh-CN" sz="2800" dirty="0">
                <a:latin typeface="Times New Roman" charset="0"/>
                <a:ea typeface="Times New Roman" charset="0"/>
                <a:cs typeface="Times New Roman" charset="0"/>
              </a:rPr>
              <a:t>Usually, MDS is formulated as an </a:t>
            </a:r>
            <a:r>
              <a:rPr lang="en-US" altLang="zh-CN" sz="2800" dirty="0">
                <a:latin typeface="Times New Roman" charset="0"/>
                <a:ea typeface="Times New Roman" charset="0"/>
                <a:cs typeface="Times New Roman" charset="0"/>
                <a:hlinkClick r:id="rId4" tooltip="Optimization (mathematics)"/>
              </a:rPr>
              <a:t>optimization problem</a:t>
            </a:r>
            <a:r>
              <a:rPr lang="en-US" altLang="zh-CN" sz="2800" dirty="0">
                <a:latin typeface="Times New Roman" charset="0"/>
                <a:ea typeface="Times New Roman" charset="0"/>
                <a:cs typeface="Times New Roman" charset="0"/>
              </a:rPr>
              <a:t>, where</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 </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is found</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as a </a:t>
            </a:r>
            <a:r>
              <a:rPr lang="en-US" altLang="zh-CN" sz="2800" dirty="0">
                <a:solidFill>
                  <a:srgbClr val="FF0000"/>
                </a:solidFill>
                <a:latin typeface="Times New Roman" charset="0"/>
                <a:ea typeface="Times New Roman" charset="0"/>
                <a:cs typeface="Times New Roman" charset="0"/>
              </a:rPr>
              <a:t>minimizer of some cost function</a:t>
            </a:r>
            <a:r>
              <a:rPr lang="en-US" altLang="zh-CN" sz="2800" dirty="0">
                <a:latin typeface="Times New Roman" charset="0"/>
                <a:ea typeface="Times New Roman" charset="0"/>
                <a:cs typeface="Times New Roman" charset="0"/>
              </a:rPr>
              <a:t>, for example,</a:t>
            </a:r>
            <a:r>
              <a:rPr lang="zh-CN" altLang="en-US" sz="2800" dirty="0">
                <a:latin typeface="Times New Roman" charset="0"/>
                <a:ea typeface="Times New Roman" charset="0"/>
                <a:cs typeface="Times New Roman" charset="0"/>
              </a:rPr>
              <a:t> </a:t>
            </a:r>
            <a:endParaRPr lang="en-US" altLang="zh-CN" sz="2800" dirty="0">
              <a:latin typeface="Times New Roman" charset="0"/>
              <a:ea typeface="Times New Roman" charset="0"/>
              <a:cs typeface="Times New Roman" charset="0"/>
            </a:endParaRPr>
          </a:p>
          <a:p>
            <a:pPr marL="360000"/>
            <a:endParaRPr lang="en-US" altLang="zh-CN" sz="2800" i="1" dirty="0">
              <a:latin typeface="Times New Roman" charset="0"/>
              <a:ea typeface="Times New Roman" charset="0"/>
              <a:cs typeface="Times New Roman" charset="0"/>
            </a:endParaRPr>
          </a:p>
          <a:p>
            <a:pPr marL="360000"/>
            <a:r>
              <a:rPr lang="en-US" altLang="zh-CN" sz="2800" dirty="0">
                <a:latin typeface="Times New Roman" charset="0"/>
                <a:ea typeface="Times New Roman" charset="0"/>
                <a:cs typeface="Times New Roman" charset="0"/>
              </a:rPr>
              <a:t>A solution may then be found by </a:t>
            </a:r>
            <a:r>
              <a:rPr lang="en-US" altLang="zh-CN" sz="2800" dirty="0">
                <a:solidFill>
                  <a:srgbClr val="FF0000"/>
                </a:solidFill>
                <a:latin typeface="Times New Roman" charset="0"/>
                <a:ea typeface="Times New Roman" charset="0"/>
                <a:cs typeface="Times New Roman" charset="0"/>
              </a:rPr>
              <a:t>numerical optimization techniques</a:t>
            </a:r>
            <a:r>
              <a:rPr lang="en-US" altLang="zh-CN" sz="2800" dirty="0">
                <a:latin typeface="Times New Roman" charset="0"/>
                <a:ea typeface="Times New Roman" charset="0"/>
                <a:cs typeface="Times New Roman" charset="0"/>
              </a:rPr>
              <a:t>. For some particularly chosen cost functions, minimizers can be stated analytically in terms of matrix </a:t>
            </a:r>
            <a:r>
              <a:rPr lang="en-US" altLang="zh-CN" sz="2800" dirty="0">
                <a:latin typeface="Times New Roman" charset="0"/>
                <a:ea typeface="Times New Roman" charset="0"/>
                <a:cs typeface="Times New Roman" charset="0"/>
                <a:hlinkClick r:id="rId5" tooltip="Eigendecomposition of a matrix"/>
              </a:rPr>
              <a:t>eigendecompositions</a:t>
            </a:r>
            <a:r>
              <a:rPr lang="en-US" altLang="zh-CN" sz="2800" dirty="0">
                <a:latin typeface="Times New Roman" charset="0"/>
                <a:ea typeface="Times New Roman" charset="0"/>
                <a:cs typeface="Times New Roman" charset="0"/>
              </a:rPr>
              <a:t>.</a:t>
            </a:r>
            <a:endParaRPr lang="en-US" altLang="zh-CN" sz="2800" i="1" dirty="0">
              <a:latin typeface="Times New Roman" charset="0"/>
              <a:ea typeface="Times New Roman" charset="0"/>
              <a:cs typeface="Times New Roman" charset="0"/>
            </a:endParaRPr>
          </a:p>
        </p:txBody>
      </p:sp>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95801" y="1295400"/>
            <a:ext cx="397369" cy="325120"/>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0400" y="3720372"/>
            <a:ext cx="1532184" cy="385139"/>
          </a:xfrm>
          <a:prstGeom prst="rect">
            <a:avLst/>
          </a:prstGeom>
        </p:spPr>
      </p:pic>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6401" y="4191001"/>
            <a:ext cx="3804095" cy="767567"/>
          </a:xfrm>
          <a:prstGeom prst="rect">
            <a:avLst/>
          </a:prstGeom>
        </p:spPr>
      </p:pic>
    </p:spTree>
    <p:extLst>
      <p:ext uri="{BB962C8B-B14F-4D97-AF65-F5344CB8AC3E}">
        <p14:creationId xmlns:p14="http://schemas.microsoft.com/office/powerpoint/2010/main" val="34503702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多维缩放</a:t>
            </a:r>
            <a:endParaRPr lang="en-US" dirty="0"/>
          </a:p>
        </p:txBody>
      </p:sp>
      <p:pic>
        <p:nvPicPr>
          <p:cNvPr id="4" name="图片 3"/>
          <p:cNvPicPr>
            <a:picLocks noChangeAspect="1"/>
          </p:cNvPicPr>
          <p:nvPr/>
        </p:nvPicPr>
        <p:blipFill>
          <a:blip r:embed="rId3"/>
          <a:stretch>
            <a:fillRect/>
          </a:stretch>
        </p:blipFill>
        <p:spPr>
          <a:xfrm>
            <a:off x="1994263" y="973935"/>
            <a:ext cx="8337753" cy="5309299"/>
          </a:xfrm>
          <a:prstGeom prst="rect">
            <a:avLst/>
          </a:prstGeom>
        </p:spPr>
      </p:pic>
    </p:spTree>
    <p:extLst>
      <p:ext uri="{BB962C8B-B14F-4D97-AF65-F5344CB8AC3E}">
        <p14:creationId xmlns:p14="http://schemas.microsoft.com/office/powerpoint/2010/main" val="37734358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多维缩放</a:t>
            </a:r>
            <a:endParaRPr 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301" y="984795"/>
            <a:ext cx="8213997" cy="5256461"/>
          </a:xfrm>
          <a:prstGeom prst="rect">
            <a:avLst/>
          </a:prstGeom>
        </p:spPr>
      </p:pic>
    </p:spTree>
    <p:extLst>
      <p:ext uri="{BB962C8B-B14F-4D97-AF65-F5344CB8AC3E}">
        <p14:creationId xmlns:p14="http://schemas.microsoft.com/office/powerpoint/2010/main" val="2027662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多维缩放</a:t>
            </a:r>
            <a:endParaRPr 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6864" y="940525"/>
            <a:ext cx="8071057" cy="5311197"/>
          </a:xfrm>
          <a:prstGeom prst="rect">
            <a:avLst/>
          </a:prstGeom>
        </p:spPr>
      </p:pic>
    </p:spTree>
    <p:extLst>
      <p:ext uri="{BB962C8B-B14F-4D97-AF65-F5344CB8AC3E}">
        <p14:creationId xmlns:p14="http://schemas.microsoft.com/office/powerpoint/2010/main" val="12490662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多维缩放</a:t>
            </a:r>
            <a:endParaRPr lang="en-US" dirty="0"/>
          </a:p>
        </p:txBody>
      </p:sp>
      <p:pic>
        <p:nvPicPr>
          <p:cNvPr id="3" name="图片 2"/>
          <p:cNvPicPr>
            <a:picLocks noChangeAspect="1"/>
          </p:cNvPicPr>
          <p:nvPr/>
        </p:nvPicPr>
        <p:blipFill>
          <a:blip r:embed="rId3"/>
          <a:stretch>
            <a:fillRect/>
          </a:stretch>
        </p:blipFill>
        <p:spPr>
          <a:xfrm>
            <a:off x="1654629" y="922747"/>
            <a:ext cx="8424344" cy="5164545"/>
          </a:xfrm>
          <a:prstGeom prst="rect">
            <a:avLst/>
          </a:prstGeom>
        </p:spPr>
      </p:pic>
    </p:spTree>
    <p:extLst>
      <p:ext uri="{BB962C8B-B14F-4D97-AF65-F5344CB8AC3E}">
        <p14:creationId xmlns:p14="http://schemas.microsoft.com/office/powerpoint/2010/main" val="23944949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多维缩放</a:t>
            </a:r>
            <a:endParaRPr lang="en-US" dirty="0"/>
          </a:p>
        </p:txBody>
      </p:sp>
      <p:pic>
        <p:nvPicPr>
          <p:cNvPr id="10" name="图片 9"/>
          <p:cNvPicPr>
            <a:picLocks noChangeAspect="1"/>
          </p:cNvPicPr>
          <p:nvPr/>
        </p:nvPicPr>
        <p:blipFill>
          <a:blip r:embed="rId3"/>
          <a:stretch>
            <a:fillRect/>
          </a:stretch>
        </p:blipFill>
        <p:spPr>
          <a:xfrm>
            <a:off x="1784350" y="884092"/>
            <a:ext cx="3677762" cy="5592909"/>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7700" y="1524000"/>
            <a:ext cx="4846320" cy="3810000"/>
          </a:xfrm>
          <a:prstGeom prst="rect">
            <a:avLst/>
          </a:prstGeom>
        </p:spPr>
      </p:pic>
    </p:spTree>
    <p:extLst>
      <p:ext uri="{BB962C8B-B14F-4D97-AF65-F5344CB8AC3E}">
        <p14:creationId xmlns:p14="http://schemas.microsoft.com/office/powerpoint/2010/main" val="3610191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多维缩放</a:t>
            </a:r>
            <a:endParaRPr lang="en-US" dirty="0"/>
          </a:p>
        </p:txBody>
      </p:sp>
      <p:sp>
        <p:nvSpPr>
          <p:cNvPr id="5" name="Text Placeholder 2"/>
          <p:cNvSpPr txBox="1">
            <a:spLocks/>
          </p:cNvSpPr>
          <p:nvPr/>
        </p:nvSpPr>
        <p:spPr>
          <a:xfrm>
            <a:off x="1784350" y="1149013"/>
            <a:ext cx="8629650" cy="457200"/>
          </a:xfrm>
          <a:prstGeom prst="rect">
            <a:avLst/>
          </a:prstGeom>
        </p:spPr>
        <p:txBody>
          <a:bodyPr>
            <a:noAutofit/>
          </a:bodyPr>
          <a:lst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None/>
              <a:defRPr/>
            </a:pPr>
            <a:r>
              <a:rPr lang="en-US" altLang="zh-CN" sz="2800" dirty="0">
                <a:solidFill>
                  <a:schemeClr val="tx2"/>
                </a:solidFill>
                <a:ea typeface="微软雅黑" panose="020B0503020204020204" pitchFamily="34" charset="-122"/>
              </a:rPr>
              <a:t>MDS</a:t>
            </a:r>
            <a:r>
              <a:rPr lang="zh-CN" altLang="en-US" sz="2800" dirty="0">
                <a:solidFill>
                  <a:schemeClr val="tx2"/>
                </a:solidFill>
                <a:ea typeface="微软雅黑" panose="020B0503020204020204" pitchFamily="34" charset="-122"/>
              </a:rPr>
              <a:t>算法的描述</a:t>
            </a:r>
            <a:endParaRPr lang="en-US" sz="2800" dirty="0">
              <a:solidFill>
                <a:schemeClr val="tx2"/>
              </a:solidFill>
              <a:ea typeface="微软雅黑" panose="020B0503020204020204" pitchFamily="34" charset="-122"/>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424" y="1830618"/>
            <a:ext cx="8900176" cy="3519321"/>
          </a:xfrm>
          <a:prstGeom prst="rect">
            <a:avLst/>
          </a:prstGeom>
        </p:spPr>
      </p:pic>
    </p:spTree>
    <p:extLst>
      <p:ext uri="{BB962C8B-B14F-4D97-AF65-F5344CB8AC3E}">
        <p14:creationId xmlns:p14="http://schemas.microsoft.com/office/powerpoint/2010/main" val="2939926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k</a:t>
            </a:r>
            <a:r>
              <a:rPr lang="zh-CN" altLang="en-US" dirty="0"/>
              <a:t>近邻学习的工作机制</a:t>
            </a:r>
            <a:endParaRPr lang="en-US" dirty="0"/>
          </a:p>
        </p:txBody>
      </p:sp>
      <p:sp>
        <p:nvSpPr>
          <p:cNvPr id="4" name="Content Placeholder 3"/>
          <p:cNvSpPr>
            <a:spLocks noGrp="1"/>
          </p:cNvSpPr>
          <p:nvPr>
            <p:ph idx="1"/>
          </p:nvPr>
        </p:nvSpPr>
        <p:spPr/>
        <p:txBody>
          <a:bodyPr>
            <a:noAutofit/>
          </a:bodyPr>
          <a:lstStyle/>
          <a:p>
            <a:pPr marL="360000">
              <a:lnSpc>
                <a:spcPct val="150000"/>
              </a:lnSpc>
            </a:pPr>
            <a:r>
              <a:rPr lang="en-US" altLang="zh-CN" sz="2400" dirty="0"/>
              <a:t>k</a:t>
            </a:r>
            <a:r>
              <a:rPr lang="zh-CN" altLang="en-US" sz="2400" dirty="0"/>
              <a:t>近邻</a:t>
            </a:r>
            <a:r>
              <a:rPr lang="en-US" altLang="zh-CN" sz="2400" dirty="0"/>
              <a:t>(k-Nearest</a:t>
            </a:r>
            <a:r>
              <a:rPr lang="zh-CN" altLang="en-US" sz="2400" dirty="0"/>
              <a:t> </a:t>
            </a:r>
            <a:r>
              <a:rPr lang="en-US" altLang="zh-CN" sz="2400" dirty="0"/>
              <a:t>Neighbor,</a:t>
            </a:r>
            <a:r>
              <a:rPr lang="zh-CN" altLang="en-US" sz="2400" dirty="0"/>
              <a:t> </a:t>
            </a:r>
            <a:r>
              <a:rPr lang="en-US" altLang="zh-CN" sz="2400" dirty="0" err="1"/>
              <a:t>kNN</a:t>
            </a:r>
            <a:r>
              <a:rPr lang="en-US" altLang="zh-CN" sz="2400" dirty="0"/>
              <a:t>)</a:t>
            </a:r>
            <a:r>
              <a:rPr lang="zh-CN" altLang="en-US" sz="2400" dirty="0"/>
              <a:t>学习是一种常用的</a:t>
            </a:r>
            <a:r>
              <a:rPr lang="zh-CN" altLang="en-US" sz="2400" dirty="0">
                <a:solidFill>
                  <a:srgbClr val="FF0000"/>
                </a:solidFill>
              </a:rPr>
              <a:t>监督学习方法</a:t>
            </a:r>
            <a:r>
              <a:rPr lang="en-US" altLang="zh-CN" sz="2400" dirty="0"/>
              <a:t>:</a:t>
            </a:r>
            <a:endParaRPr lang="zh-CN" altLang="en-US" sz="2400" dirty="0">
              <a:solidFill>
                <a:srgbClr val="FF0000"/>
              </a:solidFill>
            </a:endParaRPr>
          </a:p>
          <a:p>
            <a:pPr marL="640080" lvl="3" indent="-182880">
              <a:lnSpc>
                <a:spcPct val="150000"/>
              </a:lnSpc>
            </a:pPr>
            <a:r>
              <a:rPr lang="zh-CN" altLang="en-US" sz="2200" dirty="0"/>
              <a:t>确定训练样本，以及某种距离度量。</a:t>
            </a:r>
          </a:p>
          <a:p>
            <a:pPr marL="640080" lvl="3" indent="-182880">
              <a:lnSpc>
                <a:spcPct val="150000"/>
              </a:lnSpc>
            </a:pPr>
            <a:r>
              <a:rPr lang="zh-CN" altLang="en-US" sz="2200" dirty="0"/>
              <a:t>对于某个给定的测试样本，找到训练集中距离最近的</a:t>
            </a:r>
            <a:r>
              <a:rPr lang="en-US" altLang="zh-CN" sz="2200" dirty="0"/>
              <a:t>k</a:t>
            </a:r>
            <a:r>
              <a:rPr lang="zh-CN" altLang="en-US" sz="2200" dirty="0"/>
              <a:t>个样本，对于</a:t>
            </a:r>
            <a:r>
              <a:rPr lang="zh-CN" altLang="en-US" sz="2200" dirty="0">
                <a:solidFill>
                  <a:srgbClr val="FF0000"/>
                </a:solidFill>
              </a:rPr>
              <a:t>分类问题</a:t>
            </a:r>
            <a:r>
              <a:rPr lang="zh-CN" altLang="en-US" sz="2200" dirty="0"/>
              <a:t>使用“</a:t>
            </a:r>
            <a:r>
              <a:rPr lang="zh-CN" altLang="en-US" sz="2200" dirty="0">
                <a:solidFill>
                  <a:srgbClr val="FF0000"/>
                </a:solidFill>
              </a:rPr>
              <a:t>投票法</a:t>
            </a:r>
            <a:r>
              <a:rPr lang="zh-CN" altLang="en-US" sz="2200" dirty="0"/>
              <a:t>”获得预测结果，对于</a:t>
            </a:r>
            <a:r>
              <a:rPr lang="zh-CN" altLang="en-US" sz="2200" dirty="0">
                <a:solidFill>
                  <a:srgbClr val="FF0000"/>
                </a:solidFill>
              </a:rPr>
              <a:t>回归问题</a:t>
            </a:r>
            <a:r>
              <a:rPr lang="zh-CN" altLang="en-US" sz="2200" dirty="0"/>
              <a:t>使用“</a:t>
            </a:r>
            <a:r>
              <a:rPr lang="zh-CN" altLang="en-US" sz="2200" dirty="0">
                <a:solidFill>
                  <a:srgbClr val="FF0000"/>
                </a:solidFill>
              </a:rPr>
              <a:t>平均法</a:t>
            </a:r>
            <a:r>
              <a:rPr lang="zh-CN" altLang="en-US" sz="2200" dirty="0"/>
              <a:t>”获得预测结果。还可基于距离远近进行</a:t>
            </a:r>
            <a:r>
              <a:rPr lang="zh-CN" altLang="en-US" sz="2200" dirty="0">
                <a:solidFill>
                  <a:srgbClr val="FF0000"/>
                </a:solidFill>
              </a:rPr>
              <a:t>加权平均</a:t>
            </a:r>
            <a:r>
              <a:rPr lang="zh-CN" altLang="en-US" sz="2200" dirty="0"/>
              <a:t>或</a:t>
            </a:r>
            <a:r>
              <a:rPr lang="zh-CN" altLang="en-US" sz="2200" dirty="0">
                <a:solidFill>
                  <a:srgbClr val="FF0000"/>
                </a:solidFill>
              </a:rPr>
              <a:t>加权投票</a:t>
            </a:r>
            <a:r>
              <a:rPr lang="zh-CN" altLang="en-US" sz="2200" dirty="0"/>
              <a:t>，距离越近的样本权重越大。</a:t>
            </a:r>
            <a:endParaRPr lang="en-US" altLang="zh-CN" sz="2200" dirty="0"/>
          </a:p>
          <a:p>
            <a:pPr marL="640080" lvl="3" indent="-182880">
              <a:lnSpc>
                <a:spcPct val="150000"/>
              </a:lnSpc>
            </a:pPr>
            <a:r>
              <a:rPr lang="zh-CN" altLang="en-US" sz="2200" dirty="0"/>
              <a:t>投票法：选择这</a:t>
            </a:r>
            <a:r>
              <a:rPr lang="en-US" altLang="zh-CN" sz="2200" dirty="0"/>
              <a:t>k</a:t>
            </a:r>
            <a:r>
              <a:rPr lang="zh-CN" altLang="en-US" sz="2200" dirty="0"/>
              <a:t>个样本中</a:t>
            </a:r>
            <a:r>
              <a:rPr lang="zh-CN" altLang="en-US" sz="2200" dirty="0">
                <a:solidFill>
                  <a:srgbClr val="FF0000"/>
                </a:solidFill>
              </a:rPr>
              <a:t>出现最多的类别标记</a:t>
            </a:r>
            <a:r>
              <a:rPr lang="zh-CN" altLang="en-US" sz="2200" dirty="0"/>
              <a:t>作为预测结果。</a:t>
            </a:r>
            <a:endParaRPr lang="en-US" altLang="zh-CN" sz="2200" dirty="0"/>
          </a:p>
          <a:p>
            <a:pPr marL="640080" lvl="3" indent="-182880">
              <a:lnSpc>
                <a:spcPct val="150000"/>
              </a:lnSpc>
            </a:pPr>
            <a:r>
              <a:rPr lang="zh-CN" altLang="en-US" sz="2200" dirty="0"/>
              <a:t>平均法：将这</a:t>
            </a:r>
            <a:r>
              <a:rPr lang="en-US" altLang="zh-CN" sz="2200" dirty="0"/>
              <a:t>k</a:t>
            </a:r>
            <a:r>
              <a:rPr lang="zh-CN" altLang="en-US" sz="2200" dirty="0"/>
              <a:t>个样本的</a:t>
            </a:r>
            <a:r>
              <a:rPr lang="zh-CN" altLang="en-US" sz="2200" dirty="0">
                <a:solidFill>
                  <a:srgbClr val="FF0000"/>
                </a:solidFill>
              </a:rPr>
              <a:t>实值输出标记的平均值</a:t>
            </a:r>
            <a:r>
              <a:rPr lang="zh-CN" altLang="en-US" sz="2200" dirty="0"/>
              <a:t>作为预测结果。</a:t>
            </a:r>
          </a:p>
          <a:p>
            <a:pPr marL="182880" indent="-182880">
              <a:lnSpc>
                <a:spcPct val="150000"/>
              </a:lnSpc>
            </a:pPr>
            <a:endParaRPr lang="en-US" sz="2400" dirty="0"/>
          </a:p>
        </p:txBody>
      </p:sp>
    </p:spTree>
    <p:custDataLst>
      <p:tags r:id="rId1"/>
    </p:custDataLst>
    <p:extLst>
      <p:ext uri="{BB962C8B-B14F-4D97-AF65-F5344CB8AC3E}">
        <p14:creationId xmlns:p14="http://schemas.microsoft.com/office/powerpoint/2010/main" val="166619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五、流形学习</a:t>
            </a:r>
          </a:p>
        </p:txBody>
      </p:sp>
    </p:spTree>
    <p:extLst>
      <p:ext uri="{BB962C8B-B14F-4D97-AF65-F5344CB8AC3E}">
        <p14:creationId xmlns:p14="http://schemas.microsoft.com/office/powerpoint/2010/main" val="880598958"/>
      </p:ext>
    </p:extLst>
  </p:cSld>
  <p:clrMapOvr>
    <a:masterClrMapping/>
  </p:clrMapOvr>
  <p:extLst mod="1"/>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流形学习</a:t>
            </a:r>
            <a:endParaRPr lang="en-US" dirty="0"/>
          </a:p>
        </p:txBody>
      </p:sp>
      <p:sp>
        <p:nvSpPr>
          <p:cNvPr id="4" name="Content Placeholder 3"/>
          <p:cNvSpPr>
            <a:spLocks noGrp="1"/>
          </p:cNvSpPr>
          <p:nvPr>
            <p:ph idx="1"/>
          </p:nvPr>
        </p:nvSpPr>
        <p:spPr/>
        <p:txBody>
          <a:bodyPr>
            <a:noAutofit/>
          </a:bodyPr>
          <a:lstStyle/>
          <a:p>
            <a:pPr marL="360000">
              <a:lnSpc>
                <a:spcPct val="100000"/>
              </a:lnSpc>
            </a:pPr>
            <a:r>
              <a:rPr lang="zh-CN" altLang="en-US" sz="2400" dirty="0">
                <a:solidFill>
                  <a:srgbClr val="FF0000"/>
                </a:solidFill>
              </a:rPr>
              <a:t>流形学习</a:t>
            </a:r>
            <a:r>
              <a:rPr lang="en-US" altLang="zh-CN" sz="2400" dirty="0"/>
              <a:t>(manifold</a:t>
            </a:r>
            <a:r>
              <a:rPr lang="zh-CN" altLang="en-US" sz="2400" dirty="0"/>
              <a:t> </a:t>
            </a:r>
            <a:r>
              <a:rPr lang="en-US" altLang="zh-CN" sz="2400" dirty="0"/>
              <a:t>learning)</a:t>
            </a:r>
            <a:r>
              <a:rPr lang="zh-CN" altLang="en-US" sz="2400" dirty="0"/>
              <a:t>是一类借鉴了拓扑流形概念的降维方法。“</a:t>
            </a:r>
            <a:r>
              <a:rPr lang="zh-CN" altLang="en-US" sz="2400" dirty="0">
                <a:solidFill>
                  <a:srgbClr val="FF0000"/>
                </a:solidFill>
              </a:rPr>
              <a:t>流形</a:t>
            </a:r>
            <a:r>
              <a:rPr lang="zh-CN" altLang="en-US" sz="2400" dirty="0"/>
              <a:t>”是在局部与欧氏空间</a:t>
            </a:r>
            <a:r>
              <a:rPr lang="zh-CN" altLang="en-US" sz="2400" dirty="0">
                <a:solidFill>
                  <a:srgbClr val="0D1DFF"/>
                </a:solidFill>
              </a:rPr>
              <a:t>同胚的空间</a:t>
            </a:r>
            <a:r>
              <a:rPr lang="zh-CN" altLang="en-US" sz="2400" dirty="0"/>
              <a:t>，换言之，它在</a:t>
            </a:r>
            <a:r>
              <a:rPr lang="zh-CN" altLang="en-US" sz="2400" dirty="0">
                <a:solidFill>
                  <a:srgbClr val="0D1DFF"/>
                </a:solidFill>
              </a:rPr>
              <a:t>局部具有欧氏空间的性质，能用欧氏距离来进行距离计算。</a:t>
            </a:r>
            <a:endParaRPr lang="en-US" altLang="zh-CN" sz="2400" dirty="0">
              <a:solidFill>
                <a:srgbClr val="0D1DFF"/>
              </a:solidFill>
            </a:endParaRPr>
          </a:p>
          <a:p>
            <a:pPr marL="360000">
              <a:lnSpc>
                <a:spcPct val="100000"/>
              </a:lnSpc>
            </a:pPr>
            <a:endParaRPr lang="en-US" altLang="zh-CN" sz="2400" dirty="0"/>
          </a:p>
          <a:p>
            <a:pPr marL="360000">
              <a:lnSpc>
                <a:spcPct val="100000"/>
              </a:lnSpc>
            </a:pPr>
            <a:r>
              <a:rPr lang="zh-CN" altLang="en-US" sz="2400" dirty="0"/>
              <a:t>若低维流形嵌入到高维空间中，则数据样本在高维空间的分布虽然看上去非常复杂，但在</a:t>
            </a:r>
            <a:r>
              <a:rPr lang="zh-CN" altLang="en-US" sz="2400" dirty="0">
                <a:solidFill>
                  <a:srgbClr val="0D1DFF"/>
                </a:solidFill>
              </a:rPr>
              <a:t>局部上仍具有欧氏空间的性质</a:t>
            </a:r>
            <a:r>
              <a:rPr lang="zh-CN" altLang="en-US" sz="2400" dirty="0"/>
              <a:t>，因此，可以容易地在</a:t>
            </a:r>
            <a:r>
              <a:rPr lang="zh-CN" altLang="en-US" sz="2400" dirty="0">
                <a:solidFill>
                  <a:srgbClr val="0D1DFF"/>
                </a:solidFill>
              </a:rPr>
              <a:t>局部建立降维映射关系</a:t>
            </a:r>
            <a:r>
              <a:rPr lang="zh-CN" altLang="en-US" sz="2400" dirty="0"/>
              <a:t>，然后再设法将局部映射关系推广到全局。</a:t>
            </a:r>
            <a:endParaRPr lang="en-US" altLang="zh-CN" sz="2400" dirty="0"/>
          </a:p>
          <a:p>
            <a:pPr marL="360000">
              <a:lnSpc>
                <a:spcPct val="100000"/>
              </a:lnSpc>
            </a:pPr>
            <a:endParaRPr lang="en-US" altLang="zh-CN" sz="2400" dirty="0"/>
          </a:p>
          <a:p>
            <a:pPr marL="360000">
              <a:lnSpc>
                <a:spcPct val="100000"/>
              </a:lnSpc>
            </a:pPr>
            <a:r>
              <a:rPr lang="zh-CN" altLang="en-US" sz="2400" dirty="0"/>
              <a:t>当维数被降至二维或三维时，能对数据进行</a:t>
            </a:r>
            <a:r>
              <a:rPr lang="zh-CN" altLang="en-US" sz="2400" dirty="0">
                <a:solidFill>
                  <a:srgbClr val="FF0000"/>
                </a:solidFill>
              </a:rPr>
              <a:t>可视化</a:t>
            </a:r>
            <a:r>
              <a:rPr lang="zh-CN" altLang="en-US" sz="2400" dirty="0"/>
              <a:t>展示，因此流形学习也可被用于可视化。</a:t>
            </a:r>
          </a:p>
        </p:txBody>
      </p:sp>
    </p:spTree>
    <p:custDataLst>
      <p:tags r:id="rId1"/>
    </p:custDataLst>
    <p:extLst>
      <p:ext uri="{BB962C8B-B14F-4D97-AF65-F5344CB8AC3E}">
        <p14:creationId xmlns:p14="http://schemas.microsoft.com/office/powerpoint/2010/main" val="226345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extLst mod="1"/>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等度量映射</a:t>
            </a:r>
            <a:r>
              <a:rPr lang="en-US" altLang="zh-CN" dirty="0"/>
              <a:t>(Isometric</a:t>
            </a:r>
            <a:r>
              <a:rPr lang="zh-CN" altLang="en-US" dirty="0"/>
              <a:t> </a:t>
            </a:r>
            <a:r>
              <a:rPr lang="en-US" altLang="zh-CN" dirty="0"/>
              <a:t>Mapping</a:t>
            </a:r>
            <a:r>
              <a:rPr lang="zh-CN" altLang="en-US" dirty="0"/>
              <a:t>，</a:t>
            </a:r>
            <a:r>
              <a:rPr lang="en-US" altLang="zh-CN" dirty="0" err="1"/>
              <a:t>Isomap</a:t>
            </a:r>
            <a:r>
              <a:rPr lang="en-US" altLang="zh-CN" dirty="0"/>
              <a:t>)</a:t>
            </a:r>
          </a:p>
        </p:txBody>
      </p:sp>
      <p:sp>
        <p:nvSpPr>
          <p:cNvPr id="4" name="Content Placeholder 3"/>
          <p:cNvSpPr>
            <a:spLocks noGrp="1"/>
          </p:cNvSpPr>
          <p:nvPr>
            <p:ph sz="quarter" idx="4294967295"/>
          </p:nvPr>
        </p:nvSpPr>
        <p:spPr>
          <a:xfrm>
            <a:off x="762000" y="2133600"/>
            <a:ext cx="4876800" cy="4156075"/>
          </a:xfrm>
        </p:spPr>
        <p:txBody>
          <a:bodyPr>
            <a:normAutofit/>
          </a:bodyPr>
          <a:lstStyle/>
          <a:p>
            <a:pPr marL="360000">
              <a:lnSpc>
                <a:spcPct val="120000"/>
              </a:lnSpc>
            </a:pPr>
            <a:r>
              <a:rPr lang="zh-CN" altLang="en-US" sz="2400" dirty="0"/>
              <a:t>低维流形嵌入到高维空间之后，直接在高维空间中计算直线距离具有误导性，因为高维空间中的直线距离在低维嵌入流形上不可达。而低维嵌入流形上两点间的</a:t>
            </a:r>
            <a:r>
              <a:rPr lang="zh-CN" altLang="en-US" sz="2400" dirty="0">
                <a:solidFill>
                  <a:srgbClr val="FF0000"/>
                </a:solidFill>
              </a:rPr>
              <a:t>本真距离</a:t>
            </a:r>
            <a:r>
              <a:rPr lang="zh-CN" altLang="en-US" sz="2400" dirty="0"/>
              <a:t>是</a:t>
            </a:r>
            <a:r>
              <a:rPr lang="zh-CN" altLang="en-US" sz="2400" dirty="0">
                <a:solidFill>
                  <a:srgbClr val="C00000"/>
                </a:solidFill>
              </a:rPr>
              <a:t>“测地线”</a:t>
            </a:r>
            <a:r>
              <a:rPr lang="en-US" altLang="zh-CN" sz="2400" dirty="0">
                <a:solidFill>
                  <a:srgbClr val="C00000"/>
                </a:solidFill>
              </a:rPr>
              <a:t>(geodesic)</a:t>
            </a:r>
            <a:r>
              <a:rPr lang="zh-CN" altLang="en-US" sz="2400" dirty="0">
                <a:solidFill>
                  <a:srgbClr val="C00000"/>
                </a:solidFill>
              </a:rPr>
              <a:t>距离</a:t>
            </a:r>
            <a:r>
              <a:rPr lang="zh-CN" altLang="en-US" sz="2400" dirty="0"/>
              <a: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5826" y="2012613"/>
            <a:ext cx="3493975" cy="3574693"/>
          </a:xfrm>
          <a:prstGeom prst="rect">
            <a:avLst/>
          </a:prstGeom>
        </p:spPr>
      </p:pic>
      <p:sp>
        <p:nvSpPr>
          <p:cNvPr id="5" name="矩形 4"/>
          <p:cNvSpPr/>
          <p:nvPr/>
        </p:nvSpPr>
        <p:spPr>
          <a:xfrm>
            <a:off x="762000" y="1122918"/>
            <a:ext cx="9652000" cy="369332"/>
          </a:xfrm>
          <a:prstGeom prst="rect">
            <a:avLst/>
          </a:prstGeom>
        </p:spPr>
        <p:txBody>
          <a:bodyPr wrap="square">
            <a:spAutoFit/>
          </a:bodyPr>
          <a:lstStyle/>
          <a:p>
            <a:r>
              <a:rPr lang="en-US" altLang="zh-CN" b="1" i="1" dirty="0">
                <a:solidFill>
                  <a:srgbClr val="0B37FF"/>
                </a:solidFill>
                <a:latin typeface="Bliss" charset="0"/>
              </a:rPr>
              <a:t>A Global Geometric Framework for Nonlinear</a:t>
            </a:r>
            <a:r>
              <a:rPr lang="zh-CN" altLang="en-US" b="1" i="1" dirty="0">
                <a:solidFill>
                  <a:srgbClr val="0B37FF"/>
                </a:solidFill>
                <a:latin typeface="Bliss" charset="0"/>
              </a:rPr>
              <a:t> </a:t>
            </a:r>
            <a:r>
              <a:rPr lang="en-US" altLang="zh-CN" b="1" i="1" dirty="0">
                <a:solidFill>
                  <a:srgbClr val="0B37FF"/>
                </a:solidFill>
                <a:latin typeface="Bliss" charset="0"/>
              </a:rPr>
              <a:t>Dimensionality Reduction,</a:t>
            </a:r>
            <a:r>
              <a:rPr lang="zh-CN" altLang="en-US" b="1" i="1" dirty="0">
                <a:solidFill>
                  <a:srgbClr val="0B37FF"/>
                </a:solidFill>
                <a:latin typeface="Bliss" charset="0"/>
              </a:rPr>
              <a:t> </a:t>
            </a:r>
            <a:r>
              <a:rPr lang="en-US" altLang="zh-CN" b="1" i="1" dirty="0">
                <a:solidFill>
                  <a:srgbClr val="C00000"/>
                </a:solidFill>
                <a:latin typeface="Bliss" charset="0"/>
              </a:rPr>
              <a:t>Science</a:t>
            </a:r>
            <a:r>
              <a:rPr lang="en-US" altLang="zh-CN" b="1" i="1" dirty="0">
                <a:solidFill>
                  <a:srgbClr val="0B37FF"/>
                </a:solidFill>
                <a:latin typeface="Bliss" charset="0"/>
              </a:rPr>
              <a:t>,</a:t>
            </a:r>
            <a:r>
              <a:rPr lang="zh-CN" altLang="en-US" b="1" i="1" dirty="0">
                <a:solidFill>
                  <a:srgbClr val="0B37FF"/>
                </a:solidFill>
                <a:latin typeface="Bliss" charset="0"/>
              </a:rPr>
              <a:t> </a:t>
            </a:r>
            <a:r>
              <a:rPr lang="en-US" altLang="zh-CN" b="1" i="1" dirty="0">
                <a:solidFill>
                  <a:srgbClr val="0B37FF"/>
                </a:solidFill>
                <a:latin typeface="Bliss" charset="0"/>
              </a:rPr>
              <a:t>2000 </a:t>
            </a:r>
            <a:endParaRPr lang="en-US" altLang="zh-CN" i="1" dirty="0">
              <a:solidFill>
                <a:srgbClr val="0B37FF"/>
              </a:solidFill>
            </a:endParaRPr>
          </a:p>
        </p:txBody>
      </p:sp>
    </p:spTree>
    <p:extLst>
      <p:ext uri="{BB962C8B-B14F-4D97-AF65-F5344CB8AC3E}">
        <p14:creationId xmlns:p14="http://schemas.microsoft.com/office/powerpoint/2010/main" val="1221914"/>
      </p:ext>
    </p:extLst>
  </p:cSld>
  <p:clrMapOvr>
    <a:masterClrMapping/>
  </p:clrMapOvr>
  <p:extLst mod="1"/>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normAutofit/>
          </a:bodyPr>
          <a:lstStyle/>
          <a:p>
            <a:pPr marL="360000">
              <a:lnSpc>
                <a:spcPct val="110000"/>
              </a:lnSpc>
            </a:pPr>
            <a:r>
              <a:rPr lang="zh-CN" altLang="en-US" dirty="0"/>
              <a:t>测地线距离的计算：利用流形在局部上与欧氏空间同胚这个性质，对每个点基于欧氏距离找出其近邻点，然后就能建立一个</a:t>
            </a:r>
            <a:r>
              <a:rPr lang="zh-CN" altLang="en-US" dirty="0">
                <a:solidFill>
                  <a:srgbClr val="0B37FF"/>
                </a:solidFill>
              </a:rPr>
              <a:t>近邻连接图</a:t>
            </a:r>
            <a:r>
              <a:rPr lang="zh-CN" altLang="en-US" dirty="0"/>
              <a:t>，图中</a:t>
            </a:r>
            <a:r>
              <a:rPr lang="zh-CN" altLang="en-US" dirty="0">
                <a:solidFill>
                  <a:srgbClr val="FF0000"/>
                </a:solidFill>
              </a:rPr>
              <a:t>近邻点之间存在连接</a:t>
            </a:r>
            <a:r>
              <a:rPr lang="zh-CN" altLang="en-US" dirty="0"/>
              <a:t>，而</a:t>
            </a:r>
            <a:r>
              <a:rPr lang="zh-CN" altLang="en-US" dirty="0">
                <a:solidFill>
                  <a:srgbClr val="FF0000"/>
                </a:solidFill>
              </a:rPr>
              <a:t>非近邻点之间不存在连接</a:t>
            </a:r>
            <a:r>
              <a:rPr lang="zh-CN" altLang="en-US" dirty="0"/>
              <a:t>，于是，计算两点之间测地线距离的问题，就</a:t>
            </a:r>
            <a:r>
              <a:rPr lang="zh-CN" altLang="en-US" dirty="0">
                <a:solidFill>
                  <a:srgbClr val="FF0000"/>
                </a:solidFill>
              </a:rPr>
              <a:t>转变为计算近邻连接图上两点之间的最短路径问题</a:t>
            </a:r>
            <a:r>
              <a:rPr lang="zh-CN" altLang="en-US" dirty="0"/>
              <a:t>。</a:t>
            </a:r>
            <a:endParaRPr lang="en-US" altLang="zh-CN" dirty="0"/>
          </a:p>
          <a:p>
            <a:pPr marL="360000">
              <a:lnSpc>
                <a:spcPct val="110000"/>
              </a:lnSpc>
            </a:pPr>
            <a:r>
              <a:rPr lang="zh-CN" altLang="en-US" dirty="0"/>
              <a:t>最短路径的计算可通过</a:t>
            </a:r>
            <a:r>
              <a:rPr lang="en-US" altLang="zh-CN" dirty="0" err="1"/>
              <a:t>Dijkstra</a:t>
            </a:r>
            <a:r>
              <a:rPr lang="zh-CN" altLang="en-US" dirty="0"/>
              <a:t>算法或</a:t>
            </a:r>
            <a:r>
              <a:rPr lang="en-US" altLang="zh-CN" dirty="0"/>
              <a:t>Floyd</a:t>
            </a:r>
            <a:r>
              <a:rPr lang="zh-CN" altLang="en-US" dirty="0"/>
              <a:t>算法实现。得到距离后可通过</a:t>
            </a:r>
            <a:r>
              <a:rPr lang="zh-CN" altLang="en-US" dirty="0">
                <a:solidFill>
                  <a:srgbClr val="FF0000"/>
                </a:solidFill>
              </a:rPr>
              <a:t>多维缩放（</a:t>
            </a:r>
            <a:r>
              <a:rPr lang="en-US" altLang="zh-CN" dirty="0">
                <a:solidFill>
                  <a:srgbClr val="FF0000"/>
                </a:solidFill>
              </a:rPr>
              <a:t>MDS</a:t>
            </a:r>
            <a:r>
              <a:rPr lang="zh-CN" altLang="en-US" dirty="0">
                <a:solidFill>
                  <a:srgbClr val="FF0000"/>
                </a:solidFill>
              </a:rPr>
              <a:t>）</a:t>
            </a:r>
            <a:r>
              <a:rPr lang="zh-CN" altLang="en-US" dirty="0"/>
              <a:t>方法获得样本点在低维空间中的坐标。</a:t>
            </a:r>
          </a:p>
          <a:p>
            <a:pPr marL="360000" lvl="1">
              <a:lnSpc>
                <a:spcPct val="110000"/>
              </a:lnSpc>
            </a:pPr>
            <a:endParaRPr lang="zh-CN" altLang="en-US" dirty="0"/>
          </a:p>
        </p:txBody>
      </p:sp>
      <p:sp>
        <p:nvSpPr>
          <p:cNvPr id="2" name="Title 1"/>
          <p:cNvSpPr>
            <a:spLocks noGrp="1"/>
          </p:cNvSpPr>
          <p:nvPr>
            <p:ph type="title"/>
          </p:nvPr>
        </p:nvSpPr>
        <p:spPr/>
        <p:txBody>
          <a:bodyPr/>
          <a:lstStyle/>
          <a:p>
            <a:r>
              <a:rPr lang="zh-CN" altLang="en-US" dirty="0"/>
              <a:t>等度量映射</a:t>
            </a:r>
            <a:endParaRPr lang="en-US"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3201" y="1546720"/>
            <a:ext cx="3832225" cy="4134408"/>
          </a:xfrm>
          <a:prstGeom prst="rect">
            <a:avLst/>
          </a:prstGeom>
        </p:spPr>
      </p:pic>
    </p:spTree>
    <p:custDataLst>
      <p:tags r:id="rId1"/>
    </p:custDataLst>
    <p:extLst>
      <p:ext uri="{BB962C8B-B14F-4D97-AF65-F5344CB8AC3E}">
        <p14:creationId xmlns:p14="http://schemas.microsoft.com/office/powerpoint/2010/main" val="327500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extLst mod="1"/>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等度量映射</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143000"/>
            <a:ext cx="8629650" cy="4287283"/>
          </a:xfrm>
          <a:prstGeom prst="rect">
            <a:avLst/>
          </a:prstGeom>
        </p:spPr>
      </p:pic>
      <p:cxnSp>
        <p:nvCxnSpPr>
          <p:cNvPr id="5" name="直线连接符 4"/>
          <p:cNvCxnSpPr/>
          <p:nvPr/>
        </p:nvCxnSpPr>
        <p:spPr>
          <a:xfrm>
            <a:off x="2438400" y="3429000"/>
            <a:ext cx="7467600" cy="0"/>
          </a:xfrm>
          <a:prstGeom prst="line">
            <a:avLst/>
          </a:prstGeom>
          <a:ln w="28575">
            <a:solidFill>
              <a:srgbClr val="0B37FF"/>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p:nvCxnSpPr>
        <p:spPr>
          <a:xfrm>
            <a:off x="2667000" y="3962400"/>
            <a:ext cx="4495800" cy="0"/>
          </a:xfrm>
          <a:prstGeom prst="line">
            <a:avLst/>
          </a:prstGeom>
          <a:ln w="28575">
            <a:solidFill>
              <a:srgbClr val="0B37FF"/>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p:nvCxnSpPr>
        <p:spPr>
          <a:xfrm>
            <a:off x="3705225" y="4222531"/>
            <a:ext cx="2209800" cy="0"/>
          </a:xfrm>
          <a:prstGeom prst="line">
            <a:avLst/>
          </a:prstGeom>
          <a:ln w="28575">
            <a:solidFill>
              <a:srgbClr val="0B37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000688"/>
      </p:ext>
    </p:extLst>
  </p:cSld>
  <p:clrMapOvr>
    <a:masterClrMapping/>
  </p:clrMapOvr>
  <p:extLst mod="1"/>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dirty="0"/>
              <a:t>等度量映射</a:t>
            </a:r>
          </a:p>
        </p:txBody>
      </p:sp>
      <p:sp>
        <p:nvSpPr>
          <p:cNvPr id="3" name="object 3"/>
          <p:cNvSpPr/>
          <p:nvPr/>
        </p:nvSpPr>
        <p:spPr>
          <a:xfrm>
            <a:off x="1595627" y="998219"/>
            <a:ext cx="8964168" cy="3892296"/>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57200" y="5208067"/>
            <a:ext cx="1422400" cy="338554"/>
          </a:xfrm>
          <a:prstGeom prst="rect">
            <a:avLst/>
          </a:prstGeom>
        </p:spPr>
        <p:txBody>
          <a:bodyPr vert="horz" wrap="square" lIns="0" tIns="0" rIns="0" bIns="0" rtlCol="0">
            <a:spAutoFit/>
          </a:bodyPr>
          <a:lstStyle/>
          <a:p>
            <a:pPr marL="12700"/>
            <a:r>
              <a:rPr sz="2200" b="1" spc="-20" dirty="0">
                <a:latin typeface="FangSong"/>
                <a:cs typeface="FangSong"/>
              </a:rPr>
              <a:t>基</a:t>
            </a:r>
            <a:r>
              <a:rPr sz="2200" b="1" spc="-25" dirty="0">
                <a:latin typeface="FangSong"/>
                <a:cs typeface="FangSong"/>
              </a:rPr>
              <a:t>本步</a:t>
            </a:r>
            <a:r>
              <a:rPr sz="2200" b="1" spc="-20" dirty="0">
                <a:latin typeface="FangSong"/>
                <a:cs typeface="FangSong"/>
              </a:rPr>
              <a:t>骤</a:t>
            </a:r>
            <a:r>
              <a:rPr sz="2200" b="1" spc="-25" dirty="0">
                <a:latin typeface="FangSong"/>
                <a:cs typeface="FangSong"/>
              </a:rPr>
              <a:t>：</a:t>
            </a:r>
            <a:endParaRPr sz="2200" b="1" dirty="0">
              <a:latin typeface="FangSong"/>
              <a:cs typeface="FangSong"/>
            </a:endParaRPr>
          </a:p>
        </p:txBody>
      </p:sp>
      <p:sp>
        <p:nvSpPr>
          <p:cNvPr id="5" name="object 5"/>
          <p:cNvSpPr txBox="1"/>
          <p:nvPr/>
        </p:nvSpPr>
        <p:spPr>
          <a:xfrm>
            <a:off x="1915160" y="5208067"/>
            <a:ext cx="7838440" cy="1092607"/>
          </a:xfrm>
          <a:prstGeom prst="rect">
            <a:avLst/>
          </a:prstGeom>
        </p:spPr>
        <p:txBody>
          <a:bodyPr vert="horz" wrap="square" lIns="0" tIns="0" rIns="0" bIns="0" rtlCol="0">
            <a:spAutoFit/>
          </a:bodyPr>
          <a:lstStyle/>
          <a:p>
            <a:pPr marL="355600" indent="-342900">
              <a:buFont typeface="Arial" panose="020B0604020202020204" pitchFamily="34" charset="0"/>
              <a:buChar char="•"/>
              <a:tabLst>
                <a:tab pos="469265" algn="l"/>
              </a:tabLst>
            </a:pPr>
            <a:r>
              <a:rPr sz="2200" spc="-20" dirty="0" err="1">
                <a:latin typeface="FangSong"/>
                <a:cs typeface="FangSong"/>
              </a:rPr>
              <a:t>构</a:t>
            </a:r>
            <a:r>
              <a:rPr sz="2200" spc="-25" dirty="0" err="1">
                <a:latin typeface="FangSong"/>
                <a:cs typeface="FangSong"/>
              </a:rPr>
              <a:t>造</a:t>
            </a:r>
            <a:r>
              <a:rPr sz="2200" spc="-25" dirty="0" err="1">
                <a:solidFill>
                  <a:srgbClr val="FF0000"/>
                </a:solidFill>
                <a:latin typeface="FangSong"/>
                <a:cs typeface="FangSong"/>
              </a:rPr>
              <a:t>近</a:t>
            </a:r>
            <a:r>
              <a:rPr sz="2200" spc="-20" dirty="0" err="1">
                <a:solidFill>
                  <a:srgbClr val="FF0000"/>
                </a:solidFill>
                <a:latin typeface="FangSong"/>
                <a:cs typeface="FangSong"/>
              </a:rPr>
              <a:t>邻</a:t>
            </a:r>
            <a:r>
              <a:rPr sz="2200" spc="-25" dirty="0" err="1">
                <a:solidFill>
                  <a:srgbClr val="FF0000"/>
                </a:solidFill>
                <a:latin typeface="FangSong"/>
                <a:cs typeface="FangSong"/>
              </a:rPr>
              <a:t>图</a:t>
            </a:r>
            <a:endParaRPr sz="2200" dirty="0">
              <a:solidFill>
                <a:srgbClr val="FF0000"/>
              </a:solidFill>
              <a:latin typeface="FangSong"/>
              <a:cs typeface="FangSong"/>
            </a:endParaRPr>
          </a:p>
          <a:p>
            <a:pPr marL="355600" indent="-342900">
              <a:spcBef>
                <a:spcPts val="265"/>
              </a:spcBef>
              <a:buFont typeface="Arial" panose="020B0604020202020204" pitchFamily="34" charset="0"/>
              <a:buChar char="•"/>
              <a:tabLst>
                <a:tab pos="469265" algn="l"/>
              </a:tabLst>
            </a:pPr>
            <a:r>
              <a:rPr sz="2200" spc="-20" dirty="0" err="1">
                <a:latin typeface="FangSong"/>
                <a:cs typeface="FangSong"/>
              </a:rPr>
              <a:t>基于最短路</a:t>
            </a:r>
            <a:r>
              <a:rPr sz="2200" spc="-25" dirty="0" err="1">
                <a:latin typeface="FangSong"/>
                <a:cs typeface="FangSong"/>
              </a:rPr>
              <a:t>径算</a:t>
            </a:r>
            <a:r>
              <a:rPr sz="2200" spc="-20" dirty="0" err="1">
                <a:latin typeface="FangSong"/>
                <a:cs typeface="FangSong"/>
              </a:rPr>
              <a:t>法</a:t>
            </a:r>
            <a:r>
              <a:rPr sz="2200" spc="-25" dirty="0" err="1">
                <a:latin typeface="FangSong"/>
                <a:cs typeface="FangSong"/>
              </a:rPr>
              <a:t>近似</a:t>
            </a:r>
            <a:r>
              <a:rPr sz="2200" spc="-20" dirty="0" err="1">
                <a:latin typeface="FangSong"/>
                <a:cs typeface="FangSong"/>
              </a:rPr>
              <a:t>任</a:t>
            </a:r>
            <a:r>
              <a:rPr sz="2200" spc="-25" dirty="0" err="1">
                <a:latin typeface="FangSong"/>
                <a:cs typeface="FangSong"/>
              </a:rPr>
              <a:t>意两</a:t>
            </a:r>
            <a:r>
              <a:rPr sz="2200" spc="-20" dirty="0" err="1">
                <a:latin typeface="FangSong"/>
                <a:cs typeface="FangSong"/>
              </a:rPr>
              <a:t>点</a:t>
            </a:r>
            <a:r>
              <a:rPr sz="2200" spc="-25" dirty="0" err="1">
                <a:latin typeface="FangSong"/>
                <a:cs typeface="FangSong"/>
              </a:rPr>
              <a:t>之间</a:t>
            </a:r>
            <a:r>
              <a:rPr sz="2200" spc="-20" dirty="0" err="1">
                <a:latin typeface="FangSong"/>
                <a:cs typeface="FangSong"/>
              </a:rPr>
              <a:t>的</a:t>
            </a:r>
            <a:r>
              <a:rPr sz="2200" spc="-25" dirty="0" err="1">
                <a:solidFill>
                  <a:srgbClr val="FF0000"/>
                </a:solidFill>
                <a:latin typeface="FangSong"/>
                <a:cs typeface="FangSong"/>
              </a:rPr>
              <a:t>测地</a:t>
            </a:r>
            <a:r>
              <a:rPr sz="2200" spc="20" dirty="0" err="1">
                <a:solidFill>
                  <a:srgbClr val="FF0000"/>
                </a:solidFill>
                <a:latin typeface="FangSong"/>
                <a:cs typeface="FangSong"/>
              </a:rPr>
              <a:t>线</a:t>
            </a:r>
            <a:r>
              <a:rPr spc="-15" dirty="0">
                <a:solidFill>
                  <a:srgbClr val="FF0000"/>
                </a:solidFill>
                <a:latin typeface="Verdana"/>
                <a:cs typeface="Verdana"/>
              </a:rPr>
              <a:t>(</a:t>
            </a:r>
            <a:r>
              <a:rPr spc="-10" dirty="0">
                <a:solidFill>
                  <a:srgbClr val="FF0000"/>
                </a:solidFill>
                <a:latin typeface="Verdana"/>
                <a:cs typeface="Verdana"/>
              </a:rPr>
              <a:t>g</a:t>
            </a:r>
            <a:r>
              <a:rPr spc="-15" dirty="0">
                <a:solidFill>
                  <a:srgbClr val="FF0000"/>
                </a:solidFill>
                <a:latin typeface="Verdana"/>
                <a:cs typeface="Verdana"/>
              </a:rPr>
              <a:t>e</a:t>
            </a:r>
            <a:r>
              <a:rPr spc="-25" dirty="0">
                <a:solidFill>
                  <a:srgbClr val="FF0000"/>
                </a:solidFill>
                <a:latin typeface="Verdana"/>
                <a:cs typeface="Verdana"/>
              </a:rPr>
              <a:t>o</a:t>
            </a:r>
            <a:r>
              <a:rPr spc="-10" dirty="0">
                <a:solidFill>
                  <a:srgbClr val="FF0000"/>
                </a:solidFill>
                <a:latin typeface="Verdana"/>
                <a:cs typeface="Verdana"/>
              </a:rPr>
              <a:t>d</a:t>
            </a:r>
            <a:r>
              <a:rPr spc="-15" dirty="0">
                <a:solidFill>
                  <a:srgbClr val="FF0000"/>
                </a:solidFill>
                <a:latin typeface="Verdana"/>
                <a:cs typeface="Verdana"/>
              </a:rPr>
              <a:t>e</a:t>
            </a:r>
            <a:r>
              <a:rPr spc="-20" dirty="0">
                <a:solidFill>
                  <a:srgbClr val="FF0000"/>
                </a:solidFill>
                <a:latin typeface="Verdana"/>
                <a:cs typeface="Verdana"/>
              </a:rPr>
              <a:t>s</a:t>
            </a:r>
            <a:r>
              <a:rPr spc="5" dirty="0">
                <a:solidFill>
                  <a:srgbClr val="FF0000"/>
                </a:solidFill>
                <a:latin typeface="Verdana"/>
                <a:cs typeface="Verdana"/>
              </a:rPr>
              <a:t>i</a:t>
            </a:r>
            <a:r>
              <a:rPr dirty="0">
                <a:solidFill>
                  <a:srgbClr val="FF0000"/>
                </a:solidFill>
                <a:latin typeface="Verdana"/>
                <a:cs typeface="Verdana"/>
              </a:rPr>
              <a:t>c</a:t>
            </a:r>
            <a:r>
              <a:rPr spc="-5" dirty="0">
                <a:solidFill>
                  <a:srgbClr val="FF0000"/>
                </a:solidFill>
                <a:latin typeface="Verdana"/>
                <a:cs typeface="Verdana"/>
              </a:rPr>
              <a:t>)</a:t>
            </a:r>
            <a:r>
              <a:rPr sz="2200" spc="-15" dirty="0">
                <a:solidFill>
                  <a:srgbClr val="FF0000"/>
                </a:solidFill>
                <a:latin typeface="FangSong"/>
                <a:cs typeface="FangSong"/>
              </a:rPr>
              <a:t>距离</a:t>
            </a:r>
            <a:endParaRPr sz="2200" dirty="0">
              <a:solidFill>
                <a:srgbClr val="FF0000"/>
              </a:solidFill>
              <a:latin typeface="FangSong"/>
              <a:cs typeface="FangSong"/>
            </a:endParaRPr>
          </a:p>
          <a:p>
            <a:pPr marL="355600" indent="-342900">
              <a:spcBef>
                <a:spcPts val="260"/>
              </a:spcBef>
              <a:buFont typeface="Arial" panose="020B0604020202020204" pitchFamily="34" charset="0"/>
              <a:buChar char="•"/>
              <a:tabLst>
                <a:tab pos="469265" algn="l"/>
              </a:tabLst>
            </a:pPr>
            <a:r>
              <a:rPr sz="2200" spc="-20" dirty="0" err="1">
                <a:latin typeface="FangSong"/>
                <a:cs typeface="FangSong"/>
              </a:rPr>
              <a:t>基于</a:t>
            </a:r>
            <a:r>
              <a:rPr sz="2200" spc="-20" dirty="0" err="1">
                <a:solidFill>
                  <a:srgbClr val="FF0000"/>
                </a:solidFill>
                <a:latin typeface="FangSong"/>
                <a:cs typeface="FangSong"/>
              </a:rPr>
              <a:t>距离矩</a:t>
            </a:r>
            <a:r>
              <a:rPr sz="2200" spc="-25" dirty="0" err="1">
                <a:solidFill>
                  <a:srgbClr val="FF0000"/>
                </a:solidFill>
                <a:latin typeface="FangSong"/>
                <a:cs typeface="FangSong"/>
              </a:rPr>
              <a:t>阵通</a:t>
            </a:r>
            <a:r>
              <a:rPr sz="2200" spc="-5" dirty="0" err="1">
                <a:solidFill>
                  <a:srgbClr val="FF0000"/>
                </a:solidFill>
                <a:latin typeface="FangSong"/>
                <a:cs typeface="FangSong"/>
              </a:rPr>
              <a:t>过</a:t>
            </a:r>
            <a:r>
              <a:rPr sz="2000" spc="-15" dirty="0" err="1">
                <a:solidFill>
                  <a:srgbClr val="FF0000"/>
                </a:solidFill>
                <a:latin typeface="Verdana"/>
                <a:cs typeface="Verdana"/>
              </a:rPr>
              <a:t>MD</a:t>
            </a:r>
            <a:r>
              <a:rPr sz="2000" spc="-5" dirty="0" err="1">
                <a:solidFill>
                  <a:srgbClr val="FF0000"/>
                </a:solidFill>
                <a:latin typeface="Verdana"/>
                <a:cs typeface="Verdana"/>
              </a:rPr>
              <a:t>S</a:t>
            </a:r>
            <a:r>
              <a:rPr sz="2200" spc="-25" dirty="0" err="1">
                <a:solidFill>
                  <a:srgbClr val="FF0000"/>
                </a:solidFill>
                <a:latin typeface="FangSong"/>
                <a:cs typeface="FangSong"/>
              </a:rPr>
              <a:t>获得低维嵌入</a:t>
            </a:r>
            <a:endParaRPr sz="2200" dirty="0">
              <a:solidFill>
                <a:srgbClr val="FF0000"/>
              </a:solidFill>
              <a:latin typeface="FangSong"/>
              <a:cs typeface="FangSong"/>
            </a:endParaRPr>
          </a:p>
        </p:txBody>
      </p:sp>
      <p:sp>
        <p:nvSpPr>
          <p:cNvPr id="6" name="object 6"/>
          <p:cNvSpPr/>
          <p:nvPr/>
        </p:nvSpPr>
        <p:spPr>
          <a:xfrm>
            <a:off x="4152900" y="4992623"/>
            <a:ext cx="6315710" cy="523240"/>
          </a:xfrm>
          <a:custGeom>
            <a:avLst/>
            <a:gdLst/>
            <a:ahLst/>
            <a:cxnLst/>
            <a:rect l="l" t="t" r="r" b="b"/>
            <a:pathLst>
              <a:path w="6315709" h="523239">
                <a:moveTo>
                  <a:pt x="0" y="522731"/>
                </a:moveTo>
                <a:lnTo>
                  <a:pt x="6315456" y="522731"/>
                </a:lnTo>
                <a:lnTo>
                  <a:pt x="6315456" y="0"/>
                </a:lnTo>
                <a:lnTo>
                  <a:pt x="0" y="0"/>
                </a:lnTo>
                <a:lnTo>
                  <a:pt x="0" y="522731"/>
                </a:lnTo>
                <a:close/>
              </a:path>
            </a:pathLst>
          </a:custGeom>
          <a:solidFill>
            <a:srgbClr val="FFFFFF"/>
          </a:solidFill>
        </p:spPr>
        <p:txBody>
          <a:bodyPr wrap="square" lIns="0" tIns="0" rIns="0" bIns="0" rtlCol="0"/>
          <a:lstStyle/>
          <a:p>
            <a:endParaRPr/>
          </a:p>
        </p:txBody>
      </p:sp>
      <p:sp>
        <p:nvSpPr>
          <p:cNvPr id="7" name="object 7"/>
          <p:cNvSpPr txBox="1"/>
          <p:nvPr/>
        </p:nvSpPr>
        <p:spPr>
          <a:xfrm>
            <a:off x="4152900" y="4992624"/>
            <a:ext cx="6315710" cy="430887"/>
          </a:xfrm>
          <a:prstGeom prst="rect">
            <a:avLst/>
          </a:prstGeom>
          <a:solidFill>
            <a:srgbClr val="FFFFFF"/>
          </a:solidFill>
          <a:ln w="9144">
            <a:solidFill>
              <a:srgbClr val="0000FF"/>
            </a:solidFill>
          </a:ln>
        </p:spPr>
        <p:txBody>
          <a:bodyPr vert="horz" wrap="square" lIns="0" tIns="0" rIns="0" bIns="0" rtlCol="0">
            <a:spAutoFit/>
          </a:bodyPr>
          <a:lstStyle/>
          <a:p>
            <a:pPr marL="86995"/>
            <a:r>
              <a:rPr sz="2800" b="1" spc="-10" dirty="0">
                <a:solidFill>
                  <a:srgbClr val="0000FF"/>
                </a:solidFill>
                <a:latin typeface="Hannotate SC"/>
                <a:cs typeface="Hannotate SC"/>
              </a:rPr>
              <a:t>关</a:t>
            </a:r>
            <a:r>
              <a:rPr sz="2800" b="1" spc="-25" dirty="0">
                <a:solidFill>
                  <a:srgbClr val="0000FF"/>
                </a:solidFill>
                <a:latin typeface="Hannotate SC"/>
                <a:cs typeface="Hannotate SC"/>
              </a:rPr>
              <a:t>键变量</a:t>
            </a:r>
            <a:r>
              <a:rPr sz="2800" b="1" spc="-10" dirty="0">
                <a:solidFill>
                  <a:srgbClr val="0000FF"/>
                </a:solidFill>
                <a:latin typeface="Hannotate SC"/>
                <a:cs typeface="Hannotate SC"/>
              </a:rPr>
              <a:t>：</a:t>
            </a:r>
            <a:r>
              <a:rPr sz="2800" b="1" spc="-25" dirty="0">
                <a:solidFill>
                  <a:srgbClr val="0000FF"/>
                </a:solidFill>
                <a:latin typeface="Hannotate SC"/>
                <a:cs typeface="Hannotate SC"/>
              </a:rPr>
              <a:t>测地线</a:t>
            </a:r>
            <a:r>
              <a:rPr sz="2800" b="1" spc="-10" dirty="0">
                <a:solidFill>
                  <a:srgbClr val="0000FF"/>
                </a:solidFill>
                <a:latin typeface="Hannotate SC"/>
                <a:cs typeface="Hannotate SC"/>
              </a:rPr>
              <a:t>距</a:t>
            </a:r>
            <a:r>
              <a:rPr sz="2800" b="1" spc="-25" dirty="0">
                <a:solidFill>
                  <a:srgbClr val="0000FF"/>
                </a:solidFill>
                <a:latin typeface="Hannotate SC"/>
                <a:cs typeface="Hannotate SC"/>
              </a:rPr>
              <a:t>离（近</a:t>
            </a:r>
            <a:r>
              <a:rPr sz="2800" b="1" spc="-10" dirty="0">
                <a:solidFill>
                  <a:srgbClr val="0000FF"/>
                </a:solidFill>
                <a:latin typeface="Hannotate SC"/>
                <a:cs typeface="Hannotate SC"/>
              </a:rPr>
              <a:t>似</a:t>
            </a:r>
            <a:r>
              <a:rPr sz="2800" b="1" spc="-25" dirty="0">
                <a:solidFill>
                  <a:srgbClr val="0000FF"/>
                </a:solidFill>
                <a:latin typeface="Hannotate SC"/>
                <a:cs typeface="Hannotate SC"/>
              </a:rPr>
              <a:t>）、保</a:t>
            </a:r>
            <a:r>
              <a:rPr sz="2800" b="1" spc="-30" dirty="0">
                <a:solidFill>
                  <a:srgbClr val="0000FF"/>
                </a:solidFill>
                <a:latin typeface="Hannotate SC"/>
                <a:cs typeface="Hannotate SC"/>
              </a:rPr>
              <a:t>距</a:t>
            </a:r>
            <a:endParaRPr sz="2800" dirty="0">
              <a:latin typeface="Hannotate SC"/>
              <a:cs typeface="Hannotate SC"/>
            </a:endParaRPr>
          </a:p>
        </p:txBody>
      </p:sp>
    </p:spTree>
    <p:extLst>
      <p:ext uri="{BB962C8B-B14F-4D97-AF65-F5344CB8AC3E}">
        <p14:creationId xmlns:p14="http://schemas.microsoft.com/office/powerpoint/2010/main" val="1110169334"/>
      </p:ext>
    </p:extLst>
  </p:cSld>
  <p:clrMapOvr>
    <a:masterClrMapping/>
  </p:clrMapOvr>
  <p:extLst mod="1"/>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局部线性嵌入 </a:t>
            </a:r>
            <a:r>
              <a:rPr lang="en-US" altLang="zh-CN" dirty="0"/>
              <a:t>(Locally</a:t>
            </a:r>
            <a:r>
              <a:rPr lang="zh-CN" altLang="en-US" dirty="0"/>
              <a:t> </a:t>
            </a:r>
            <a:r>
              <a:rPr lang="en-US" altLang="zh-CN" dirty="0"/>
              <a:t>Linear</a:t>
            </a:r>
            <a:r>
              <a:rPr lang="zh-CN" altLang="en-US" dirty="0"/>
              <a:t> </a:t>
            </a:r>
            <a:r>
              <a:rPr lang="en-US" altLang="zh-CN" dirty="0"/>
              <a:t>Embedding</a:t>
            </a:r>
            <a:r>
              <a:rPr lang="zh-CN" altLang="en-US" dirty="0"/>
              <a:t>，</a:t>
            </a:r>
            <a:r>
              <a:rPr lang="en-US" altLang="zh-CN" dirty="0"/>
              <a:t>LLE)</a:t>
            </a:r>
          </a:p>
        </p:txBody>
      </p:sp>
      <p:sp>
        <p:nvSpPr>
          <p:cNvPr id="4" name="Content Placeholder 3"/>
          <p:cNvSpPr>
            <a:spLocks noGrp="1"/>
          </p:cNvSpPr>
          <p:nvPr>
            <p:ph sz="quarter" idx="4294967295"/>
          </p:nvPr>
        </p:nvSpPr>
        <p:spPr>
          <a:xfrm>
            <a:off x="347133" y="1676400"/>
            <a:ext cx="11734800" cy="874712"/>
          </a:xfrm>
        </p:spPr>
        <p:txBody>
          <a:bodyPr/>
          <a:lstStyle/>
          <a:p>
            <a:pPr marL="360000"/>
            <a:r>
              <a:rPr lang="zh-CN" altLang="en-US" dirty="0">
                <a:solidFill>
                  <a:srgbClr val="FF0000"/>
                </a:solidFill>
              </a:rPr>
              <a:t>局部线性嵌入</a:t>
            </a:r>
            <a:r>
              <a:rPr lang="zh-CN" altLang="en-US" dirty="0"/>
              <a:t>试图保持</a:t>
            </a:r>
            <a:r>
              <a:rPr lang="zh-CN" altLang="en-US" b="1" dirty="0">
                <a:solidFill>
                  <a:srgbClr val="C00000"/>
                </a:solidFill>
              </a:rPr>
              <a:t>邻域内的线性关系</a:t>
            </a:r>
            <a:r>
              <a:rPr lang="zh-CN" altLang="en-US" dirty="0"/>
              <a:t>，并使得该线性关系在</a:t>
            </a:r>
            <a:r>
              <a:rPr lang="zh-CN" altLang="en-US" dirty="0">
                <a:solidFill>
                  <a:srgbClr val="FF0000"/>
                </a:solidFill>
              </a:rPr>
              <a:t>降维后的空间中继续保持</a:t>
            </a:r>
            <a:r>
              <a:rPr lang="zh-CN" altLang="en-US" dirty="0"/>
              <a:t>。</a:t>
            </a:r>
            <a:endParaRPr lang="en-US" altLang="zh-CN" dirty="0"/>
          </a:p>
          <a:p>
            <a:pPr marL="360000"/>
            <a:endParaRPr lang="en-US" dirty="0"/>
          </a:p>
          <a:p>
            <a:pPr marL="360000"/>
            <a:endParaRPr lang="en-US" dirty="0"/>
          </a:p>
          <a:p>
            <a:pPr marL="360000"/>
            <a:endParaRPr lang="en-US" dirty="0"/>
          </a:p>
          <a:p>
            <a:pPr marL="360000"/>
            <a:endParaRPr lang="en-US" dirty="0"/>
          </a:p>
          <a:p>
            <a:pPr marL="360000"/>
            <a:endParaRPr lang="en-US" dirty="0"/>
          </a:p>
          <a:p>
            <a:pPr marL="360000"/>
            <a:endParaRPr lang="en-US" dirty="0"/>
          </a:p>
          <a:p>
            <a:pPr marL="360000"/>
            <a:endParaRPr lang="en-US" dirty="0"/>
          </a:p>
        </p:txBody>
      </p:sp>
      <p:pic>
        <p:nvPicPr>
          <p:cNvPr id="7" name="Picture 6"/>
          <p:cNvPicPr>
            <a:picLocks noChangeAspect="1"/>
          </p:cNvPicPr>
          <p:nvPr/>
        </p:nvPicPr>
        <p:blipFill>
          <a:blip r:embed="rId2"/>
          <a:stretch>
            <a:fillRect/>
          </a:stretch>
        </p:blipFill>
        <p:spPr>
          <a:xfrm>
            <a:off x="1295400" y="3810000"/>
            <a:ext cx="3654426" cy="270698"/>
          </a:xfrm>
          <a:prstGeom prst="rect">
            <a:avLst/>
          </a:prstGeom>
        </p:spPr>
      </p:pic>
      <p:sp>
        <p:nvSpPr>
          <p:cNvPr id="6" name="矩形 5"/>
          <p:cNvSpPr/>
          <p:nvPr/>
        </p:nvSpPr>
        <p:spPr>
          <a:xfrm>
            <a:off x="609600" y="1020386"/>
            <a:ext cx="9013207" cy="338554"/>
          </a:xfrm>
          <a:prstGeom prst="rect">
            <a:avLst/>
          </a:prstGeom>
        </p:spPr>
        <p:txBody>
          <a:bodyPr wrap="square">
            <a:spAutoFit/>
          </a:bodyPr>
          <a:lstStyle/>
          <a:p>
            <a:r>
              <a:rPr lang="en-US" altLang="zh-CN" sz="1600" b="1" i="1" dirty="0">
                <a:solidFill>
                  <a:srgbClr val="0B37FF"/>
                </a:solidFill>
                <a:latin typeface="Times New Roman" charset="0"/>
                <a:ea typeface="Times New Roman" charset="0"/>
                <a:cs typeface="Times New Roman" charset="0"/>
              </a:rPr>
              <a:t>Nonlinear Dimensionality Reduction by Locally Linear Embedding,</a:t>
            </a:r>
            <a:r>
              <a:rPr lang="zh-CN" altLang="en-US" sz="1600" b="1" i="1" dirty="0">
                <a:solidFill>
                  <a:srgbClr val="0B37FF"/>
                </a:solidFill>
                <a:latin typeface="Times New Roman" charset="0"/>
                <a:ea typeface="Times New Roman" charset="0"/>
                <a:cs typeface="Times New Roman" charset="0"/>
              </a:rPr>
              <a:t> </a:t>
            </a:r>
            <a:r>
              <a:rPr lang="en-US" altLang="zh-CN" sz="1600" i="1" dirty="0">
                <a:solidFill>
                  <a:srgbClr val="FF0000"/>
                </a:solidFill>
                <a:latin typeface="Times New Roman" charset="0"/>
                <a:ea typeface="Times New Roman" charset="0"/>
                <a:cs typeface="Times New Roman" charset="0"/>
              </a:rPr>
              <a:t>Sam </a:t>
            </a:r>
            <a:r>
              <a:rPr lang="en-US" altLang="zh-CN" sz="1600" i="1" dirty="0" err="1">
                <a:solidFill>
                  <a:srgbClr val="FF0000"/>
                </a:solidFill>
                <a:latin typeface="Times New Roman" charset="0"/>
                <a:ea typeface="Times New Roman" charset="0"/>
                <a:cs typeface="Times New Roman" charset="0"/>
              </a:rPr>
              <a:t>Roweis</a:t>
            </a:r>
            <a:r>
              <a:rPr lang="en-US" altLang="zh-CN" sz="1600" i="1" dirty="0">
                <a:latin typeface="Times New Roman" charset="0"/>
                <a:ea typeface="Times New Roman" charset="0"/>
                <a:cs typeface="Times New Roman" charset="0"/>
              </a:rPr>
              <a:t>,</a:t>
            </a:r>
            <a:r>
              <a:rPr lang="zh-CN" altLang="en-US" sz="1600" i="1" dirty="0">
                <a:latin typeface="Times New Roman" charset="0"/>
                <a:ea typeface="Times New Roman" charset="0"/>
                <a:cs typeface="Times New Roman" charset="0"/>
              </a:rPr>
              <a:t> </a:t>
            </a:r>
            <a:r>
              <a:rPr lang="en-US" altLang="zh-CN" sz="1600" b="1" i="1" dirty="0">
                <a:solidFill>
                  <a:srgbClr val="C00000"/>
                </a:solidFill>
                <a:latin typeface="Times New Roman" charset="0"/>
                <a:ea typeface="Times New Roman" charset="0"/>
                <a:cs typeface="Times New Roman" charset="0"/>
              </a:rPr>
              <a:t>Science</a:t>
            </a:r>
            <a:r>
              <a:rPr lang="en-US" altLang="zh-CN" sz="1600" b="1" i="1" dirty="0">
                <a:solidFill>
                  <a:srgbClr val="0B37FF"/>
                </a:solidFill>
                <a:latin typeface="Times New Roman" charset="0"/>
                <a:ea typeface="Times New Roman" charset="0"/>
                <a:cs typeface="Times New Roman" charset="0"/>
              </a:rPr>
              <a:t>,</a:t>
            </a:r>
            <a:r>
              <a:rPr lang="zh-CN" altLang="en-US" sz="1600" b="1" i="1" dirty="0">
                <a:solidFill>
                  <a:srgbClr val="0B37FF"/>
                </a:solidFill>
                <a:latin typeface="Times New Roman" charset="0"/>
                <a:ea typeface="Times New Roman" charset="0"/>
                <a:cs typeface="Times New Roman" charset="0"/>
              </a:rPr>
              <a:t> </a:t>
            </a:r>
            <a:r>
              <a:rPr lang="en-US" altLang="zh-CN" sz="1600" b="1" i="1" dirty="0">
                <a:solidFill>
                  <a:srgbClr val="0B37FF"/>
                </a:solidFill>
                <a:latin typeface="Times New Roman" charset="0"/>
                <a:ea typeface="Times New Roman" charset="0"/>
                <a:cs typeface="Times New Roman" charset="0"/>
              </a:rPr>
              <a:t>2000 </a:t>
            </a:r>
            <a:endParaRPr lang="en-US" altLang="zh-CN" sz="1600" i="1" dirty="0">
              <a:solidFill>
                <a:srgbClr val="0B37FF"/>
              </a:solidFill>
              <a:latin typeface="Times New Roman" charset="0"/>
              <a:ea typeface="Times New Roman" charset="0"/>
              <a:cs typeface="Times New Roman" charset="0"/>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933" y="2194042"/>
            <a:ext cx="3733800" cy="3773312"/>
          </a:xfrm>
          <a:prstGeom prst="rect">
            <a:avLst/>
          </a:prstGeom>
        </p:spPr>
      </p:pic>
    </p:spTree>
    <p:extLst>
      <p:ext uri="{BB962C8B-B14F-4D97-AF65-F5344CB8AC3E}">
        <p14:creationId xmlns:p14="http://schemas.microsoft.com/office/powerpoint/2010/main" val="2987605532"/>
      </p:ext>
    </p:extLst>
  </p:cSld>
  <p:clrMapOvr>
    <a:masterClrMapping/>
  </p:clrMapOvr>
  <p:transition spd="med">
    <p:pull/>
  </p:transition>
  <p:extLst mod="1"/>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局部线性嵌入</a:t>
            </a:r>
            <a:endParaRPr lang="en-US" dirty="0"/>
          </a:p>
        </p:txBody>
      </p:sp>
      <p:sp>
        <p:nvSpPr>
          <p:cNvPr id="19" name="内容占位符 18"/>
          <p:cNvSpPr>
            <a:spLocks noGrp="1"/>
          </p:cNvSpPr>
          <p:nvPr>
            <p:ph idx="1"/>
          </p:nvPr>
        </p:nvSpPr>
        <p:spPr>
          <a:xfrm>
            <a:off x="347133" y="1158539"/>
            <a:ext cx="11489267" cy="3508269"/>
          </a:xfrm>
          <a:prstGeom prst="rect">
            <a:avLst/>
          </a:prstGeom>
        </p:spPr>
        <p:txBody>
          <a:bodyPr>
            <a:spAutoFit/>
          </a:bodyPr>
          <a:lstStyle/>
          <a:p>
            <a:pPr marL="360000">
              <a:lnSpc>
                <a:spcPct val="150000"/>
              </a:lnSpc>
            </a:pPr>
            <a:r>
              <a:rPr lang="en-US" altLang="zh-CN" sz="2800" dirty="0">
                <a:solidFill>
                  <a:srgbClr val="333333"/>
                </a:solidFill>
                <a:latin typeface="Helvetica Neue" charset="0"/>
              </a:rPr>
              <a:t>LLE </a:t>
            </a:r>
            <a:r>
              <a:rPr lang="zh-CN" altLang="en-US" sz="2800" dirty="0">
                <a:solidFill>
                  <a:srgbClr val="333333"/>
                </a:solidFill>
                <a:latin typeface="Helvetica Neue" charset="0"/>
              </a:rPr>
              <a:t>的主要思想着眼于</a:t>
            </a:r>
            <a:r>
              <a:rPr lang="zh-CN" altLang="en-US" sz="2800" dirty="0">
                <a:solidFill>
                  <a:srgbClr val="C00000"/>
                </a:solidFill>
                <a:latin typeface="Helvetica Neue" charset="0"/>
              </a:rPr>
              <a:t>流形局部的结构</a:t>
            </a:r>
            <a:r>
              <a:rPr lang="zh-CN" altLang="en-US" sz="2800" dirty="0">
                <a:solidFill>
                  <a:srgbClr val="333333"/>
                </a:solidFill>
                <a:latin typeface="Helvetica Neue" charset="0"/>
              </a:rPr>
              <a:t>，对</a:t>
            </a:r>
            <a:r>
              <a:rPr lang="zh-CN" altLang="en-US" sz="2800" dirty="0">
                <a:solidFill>
                  <a:srgbClr val="C00000"/>
                </a:solidFill>
                <a:latin typeface="Helvetica Neue" charset="0"/>
              </a:rPr>
              <a:t>每一个样本点 </a:t>
            </a:r>
            <a:r>
              <a:rPr lang="en-US" altLang="zh-CN" sz="2800" dirty="0">
                <a:solidFill>
                  <a:srgbClr val="C00000"/>
                </a:solidFill>
                <a:latin typeface="Helvetica Neue" charset="0"/>
              </a:rPr>
              <a:t>x</a:t>
            </a:r>
            <a:r>
              <a:rPr lang="zh-CN" altLang="en-US" sz="2800" dirty="0">
                <a:solidFill>
                  <a:srgbClr val="333333"/>
                </a:solidFill>
                <a:latin typeface="Helvetica Neue" charset="0"/>
              </a:rPr>
              <a:t>，找出它的 </a:t>
            </a:r>
            <a:r>
              <a:rPr lang="en-US" altLang="zh-CN" sz="2800" dirty="0">
                <a:solidFill>
                  <a:srgbClr val="C00000"/>
                </a:solidFill>
                <a:latin typeface="Helvetica Neue" charset="0"/>
              </a:rPr>
              <a:t>top ­</a:t>
            </a:r>
            <a:r>
              <a:rPr lang="en-US" altLang="zh-CN" sz="2800" i="1" dirty="0">
                <a:solidFill>
                  <a:srgbClr val="C00000"/>
                </a:solidFill>
                <a:latin typeface="Helvetica Neue" charset="0"/>
              </a:rPr>
              <a:t>k</a:t>
            </a:r>
            <a:r>
              <a:rPr lang="en-US" altLang="zh-CN" sz="2800" dirty="0">
                <a:solidFill>
                  <a:srgbClr val="C00000"/>
                </a:solidFill>
                <a:latin typeface="Helvetica Neue" charset="0"/>
              </a:rPr>
              <a:t> </a:t>
            </a:r>
            <a:r>
              <a:rPr lang="zh-CN" altLang="en-US" sz="2800" dirty="0">
                <a:solidFill>
                  <a:srgbClr val="C00000"/>
                </a:solidFill>
                <a:latin typeface="Helvetica Neue" charset="0"/>
              </a:rPr>
              <a:t>最近邻居</a:t>
            </a:r>
            <a:r>
              <a:rPr lang="zh-CN" altLang="en-US" sz="2800" dirty="0">
                <a:solidFill>
                  <a:srgbClr val="333333"/>
                </a:solidFill>
                <a:latin typeface="Helvetica Neue" charset="0"/>
              </a:rPr>
              <a:t>，然后</a:t>
            </a:r>
            <a:r>
              <a:rPr lang="zh-CN" altLang="en-US" sz="2800" dirty="0">
                <a:solidFill>
                  <a:srgbClr val="C00000"/>
                </a:solidFill>
                <a:latin typeface="Helvetica Neue" charset="0"/>
              </a:rPr>
              <a:t>把 </a:t>
            </a:r>
            <a:r>
              <a:rPr lang="en-US" altLang="zh-CN" sz="2800" dirty="0">
                <a:solidFill>
                  <a:srgbClr val="C00000"/>
                </a:solidFill>
                <a:latin typeface="Helvetica Neue" charset="0"/>
              </a:rPr>
              <a:t>x </a:t>
            </a:r>
            <a:r>
              <a:rPr lang="zh-CN" altLang="en-US" sz="2800" dirty="0">
                <a:solidFill>
                  <a:srgbClr val="C00000"/>
                </a:solidFill>
                <a:latin typeface="Helvetica Neue" charset="0"/>
              </a:rPr>
              <a:t>用邻居们线性表示</a:t>
            </a:r>
            <a:r>
              <a:rPr lang="zh-CN" altLang="en-US" sz="2800" dirty="0">
                <a:solidFill>
                  <a:srgbClr val="333333"/>
                </a:solidFill>
                <a:latin typeface="Helvetica Neue" charset="0"/>
              </a:rPr>
              <a:t>。</a:t>
            </a:r>
            <a:endParaRPr lang="en-US" altLang="zh-CN" sz="2800" dirty="0">
              <a:solidFill>
                <a:srgbClr val="333333"/>
              </a:solidFill>
              <a:latin typeface="Helvetica Neue" charset="0"/>
            </a:endParaRPr>
          </a:p>
          <a:p>
            <a:pPr marL="360000">
              <a:lnSpc>
                <a:spcPct val="150000"/>
              </a:lnSpc>
            </a:pPr>
            <a:endParaRPr lang="en-US" altLang="zh-CN" sz="2800" dirty="0">
              <a:solidFill>
                <a:srgbClr val="333333"/>
              </a:solidFill>
              <a:latin typeface="Helvetica Neue" charset="0"/>
            </a:endParaRPr>
          </a:p>
          <a:p>
            <a:pPr marL="360000">
              <a:lnSpc>
                <a:spcPct val="150000"/>
              </a:lnSpc>
            </a:pPr>
            <a:r>
              <a:rPr lang="zh-CN" altLang="en-US" sz="2800" dirty="0">
                <a:solidFill>
                  <a:srgbClr val="333333"/>
                </a:solidFill>
                <a:latin typeface="Helvetica Neue" charset="0"/>
              </a:rPr>
              <a:t>然后尝试到</a:t>
            </a:r>
            <a:r>
              <a:rPr lang="zh-CN" altLang="en-US" sz="2800" dirty="0">
                <a:solidFill>
                  <a:srgbClr val="C00000"/>
                </a:solidFill>
                <a:latin typeface="Helvetica Neue" charset="0"/>
              </a:rPr>
              <a:t>低维空间构造 </a:t>
            </a:r>
            <a:r>
              <a:rPr lang="en-US" altLang="zh-CN" sz="2800" dirty="0">
                <a:solidFill>
                  <a:srgbClr val="C00000"/>
                </a:solidFill>
                <a:latin typeface="Helvetica Neue" charset="0"/>
              </a:rPr>
              <a:t>y </a:t>
            </a:r>
            <a:r>
              <a:rPr lang="zh-CN" altLang="en-US" sz="2800" dirty="0">
                <a:solidFill>
                  <a:srgbClr val="333333"/>
                </a:solidFill>
                <a:latin typeface="Helvetica Neue" charset="0"/>
              </a:rPr>
              <a:t>，令 </a:t>
            </a:r>
            <a:r>
              <a:rPr lang="en-US" altLang="zh-CN" sz="2800" dirty="0">
                <a:solidFill>
                  <a:srgbClr val="C00000"/>
                </a:solidFill>
                <a:latin typeface="Helvetica Neue" charset="0"/>
              </a:rPr>
              <a:t>y </a:t>
            </a:r>
            <a:r>
              <a:rPr lang="zh-CN" altLang="en-US" sz="2800" dirty="0">
                <a:solidFill>
                  <a:srgbClr val="C00000"/>
                </a:solidFill>
                <a:latin typeface="Helvetica Neue" charset="0"/>
              </a:rPr>
              <a:t>可以被邻居们用同样的线性规则表示</a:t>
            </a:r>
            <a:r>
              <a:rPr lang="zh-CN" altLang="en-US" sz="2800" dirty="0">
                <a:solidFill>
                  <a:srgbClr val="333333"/>
                </a:solidFill>
                <a:latin typeface="Helvetica Neue" charset="0"/>
              </a:rPr>
              <a:t>。这样一来，</a:t>
            </a:r>
            <a:r>
              <a:rPr lang="zh-CN" altLang="en-US" sz="2800" dirty="0">
                <a:solidFill>
                  <a:srgbClr val="C00000"/>
                </a:solidFill>
                <a:latin typeface="Helvetica Neue" charset="0"/>
              </a:rPr>
              <a:t>高维里面的流形结构到了低维里面仍然会被保留下来</a:t>
            </a:r>
            <a:r>
              <a:rPr lang="zh-CN" altLang="en-US" sz="2800" dirty="0">
                <a:solidFill>
                  <a:srgbClr val="333333"/>
                </a:solidFill>
                <a:latin typeface="Helvetica Neue" charset="0"/>
              </a:rPr>
              <a:t>。</a:t>
            </a:r>
            <a:endParaRPr lang="zh-CN" altLang="en-US" sz="2800" dirty="0"/>
          </a:p>
        </p:txBody>
      </p:sp>
    </p:spTree>
    <p:extLst>
      <p:ext uri="{BB962C8B-B14F-4D97-AF65-F5344CB8AC3E}">
        <p14:creationId xmlns:p14="http://schemas.microsoft.com/office/powerpoint/2010/main" val="3669947376"/>
      </p:ext>
    </p:extLst>
  </p:cSld>
  <p:clrMapOvr>
    <a:masterClrMapping/>
  </p:clrMapOvr>
  <p:extLst mod="1"/>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局部线性嵌入</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1090" y="1288554"/>
            <a:ext cx="6620571" cy="4597400"/>
          </a:xfrm>
          <a:prstGeom prst="rect">
            <a:avLst/>
          </a:prstGeom>
        </p:spPr>
      </p:pic>
      <p:cxnSp>
        <p:nvCxnSpPr>
          <p:cNvPr id="5" name="直线连接符 4"/>
          <p:cNvCxnSpPr/>
          <p:nvPr/>
        </p:nvCxnSpPr>
        <p:spPr>
          <a:xfrm>
            <a:off x="2133600" y="3187541"/>
            <a:ext cx="1905000" cy="0"/>
          </a:xfrm>
          <a:prstGeom prst="line">
            <a:avLst/>
          </a:prstGeom>
          <a:ln w="28575">
            <a:solidFill>
              <a:srgbClr val="0B37FF"/>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p:nvCxnSpPr>
        <p:spPr>
          <a:xfrm>
            <a:off x="2133600" y="4635341"/>
            <a:ext cx="2057400" cy="0"/>
          </a:xfrm>
          <a:prstGeom prst="line">
            <a:avLst/>
          </a:prstGeom>
          <a:ln w="28575">
            <a:solidFill>
              <a:srgbClr val="0B37FF"/>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a:off x="2743200" y="4940141"/>
            <a:ext cx="4191000" cy="0"/>
          </a:xfrm>
          <a:prstGeom prst="line">
            <a:avLst/>
          </a:prstGeom>
          <a:ln w="28575">
            <a:solidFill>
              <a:srgbClr val="0B37FF"/>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181600" y="2971800"/>
            <a:ext cx="4419600" cy="830997"/>
          </a:xfrm>
          <a:prstGeom prst="rect">
            <a:avLst/>
          </a:prstGeom>
        </p:spPr>
        <p:txBody>
          <a:bodyPr wrap="square">
            <a:spAutoFit/>
          </a:bodyPr>
          <a:lstStyle/>
          <a:p>
            <a:r>
              <a:rPr lang="zh-CN" altLang="en-US" sz="2400" b="1" dirty="0">
                <a:solidFill>
                  <a:srgbClr val="102DFF"/>
                </a:solidFill>
              </a:rPr>
              <a:t>由每个样本点的近邻点计算出该样本点的局部重建权值矩</a:t>
            </a:r>
            <a:r>
              <a:rPr lang="zh-CN" altLang="en-US" sz="2400" b="1" dirty="0">
                <a:solidFill>
                  <a:srgbClr val="102DFF"/>
                </a:solidFill>
                <a:latin typeface="宋体" charset="-122"/>
              </a:rPr>
              <a:t>阵</a:t>
            </a:r>
            <a:endParaRPr lang="zh-CN" altLang="en-US" sz="2400" b="1" dirty="0">
              <a:solidFill>
                <a:srgbClr val="102DFF"/>
              </a:solidFill>
            </a:endParaRPr>
          </a:p>
        </p:txBody>
      </p:sp>
    </p:spTree>
    <p:extLst>
      <p:ext uri="{BB962C8B-B14F-4D97-AF65-F5344CB8AC3E}">
        <p14:creationId xmlns:p14="http://schemas.microsoft.com/office/powerpoint/2010/main" val="1478877854"/>
      </p:ext>
    </p:extLst>
  </p:cSld>
  <p:clrMapOvr>
    <a:masterClrMapping/>
  </p:clrMapOvr>
  <p:extLst mod="1"/>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LLE</a:t>
            </a:r>
            <a:r>
              <a:rPr lang="zh-CN" altLang="en-US" dirty="0"/>
              <a:t> 结果</a:t>
            </a:r>
            <a:endParaRPr 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9591" y="1905000"/>
            <a:ext cx="8860118" cy="3048000"/>
          </a:xfrm>
          <a:prstGeom prst="rect">
            <a:avLst/>
          </a:prstGeom>
        </p:spPr>
      </p:pic>
    </p:spTree>
    <p:extLst>
      <p:ext uri="{BB962C8B-B14F-4D97-AF65-F5344CB8AC3E}">
        <p14:creationId xmlns:p14="http://schemas.microsoft.com/office/powerpoint/2010/main" val="2954386213"/>
      </p:ext>
    </p:extLst>
  </p:cSld>
  <p:clrMapOvr>
    <a:masterClrMapping/>
  </p:clrMapOvr>
  <p:extLst mod="1"/>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k </a:t>
            </a:r>
            <a:r>
              <a:rPr lang="zh-CN" altLang="en-US"/>
              <a:t>近邻学习器</a:t>
            </a:r>
          </a:p>
        </p:txBody>
      </p:sp>
      <p:sp>
        <p:nvSpPr>
          <p:cNvPr id="3" name="object 3"/>
          <p:cNvSpPr txBox="1"/>
          <p:nvPr/>
        </p:nvSpPr>
        <p:spPr>
          <a:xfrm>
            <a:off x="2111452" y="1389923"/>
            <a:ext cx="4005579" cy="913070"/>
          </a:xfrm>
          <a:prstGeom prst="rect">
            <a:avLst/>
          </a:prstGeom>
        </p:spPr>
        <p:txBody>
          <a:bodyPr vert="horz" wrap="square" lIns="0" tIns="0" rIns="0" bIns="0" rtlCol="0">
            <a:spAutoFit/>
          </a:bodyPr>
          <a:lstStyle/>
          <a:p>
            <a:pPr marL="61594"/>
            <a:r>
              <a:rPr sz="2400" i="1" dirty="0">
                <a:solidFill>
                  <a:prstClr val="black"/>
                </a:solidFill>
                <a:latin typeface="Palatino Linotype"/>
                <a:cs typeface="Palatino Linotype"/>
              </a:rPr>
              <a:t>k </a:t>
            </a:r>
            <a:r>
              <a:rPr sz="2400" spc="-5" dirty="0">
                <a:solidFill>
                  <a:prstClr val="black"/>
                </a:solidFill>
                <a:latin typeface="FangSong"/>
                <a:cs typeface="FangSong"/>
              </a:rPr>
              <a:t>近</a:t>
            </a:r>
            <a:r>
              <a:rPr sz="2400" dirty="0">
                <a:solidFill>
                  <a:prstClr val="black"/>
                </a:solidFill>
                <a:latin typeface="FangSong"/>
                <a:cs typeface="FangSong"/>
              </a:rPr>
              <a:t>邻</a:t>
            </a:r>
            <a:r>
              <a:rPr sz="2400" spc="-605" dirty="0">
                <a:solidFill>
                  <a:prstClr val="black"/>
                </a:solidFill>
                <a:latin typeface="FangSong"/>
                <a:cs typeface="FangSong"/>
              </a:rPr>
              <a:t> </a:t>
            </a:r>
            <a:r>
              <a:rPr sz="2000" dirty="0">
                <a:solidFill>
                  <a:prstClr val="black"/>
                </a:solidFill>
                <a:latin typeface="Palatino Linotype"/>
                <a:cs typeface="Palatino Linotype"/>
              </a:rPr>
              <a:t>(</a:t>
            </a:r>
            <a:r>
              <a:rPr sz="2000" i="1" spc="-5" dirty="0">
                <a:solidFill>
                  <a:prstClr val="black"/>
                </a:solidFill>
                <a:latin typeface="Palatino Linotype"/>
                <a:cs typeface="Palatino Linotype"/>
              </a:rPr>
              <a:t>k</a:t>
            </a:r>
            <a:r>
              <a:rPr sz="2000" dirty="0">
                <a:solidFill>
                  <a:prstClr val="black"/>
                </a:solidFill>
                <a:latin typeface="Palatino Linotype"/>
                <a:cs typeface="Palatino Linotype"/>
              </a:rPr>
              <a:t>-</a:t>
            </a:r>
            <a:r>
              <a:rPr sz="2000" spc="-5" dirty="0">
                <a:solidFill>
                  <a:prstClr val="black"/>
                </a:solidFill>
                <a:latin typeface="Palatino Linotype"/>
                <a:cs typeface="Palatino Linotype"/>
              </a:rPr>
              <a:t>Neares</a:t>
            </a:r>
            <a:r>
              <a:rPr sz="2000" dirty="0">
                <a:solidFill>
                  <a:prstClr val="black"/>
                </a:solidFill>
                <a:latin typeface="Palatino Linotype"/>
                <a:cs typeface="Palatino Linotype"/>
              </a:rPr>
              <a:t>t</a:t>
            </a:r>
            <a:r>
              <a:rPr sz="2000" spc="-35" dirty="0">
                <a:solidFill>
                  <a:prstClr val="black"/>
                </a:solidFill>
                <a:latin typeface="Palatino Linotype"/>
                <a:cs typeface="Palatino Linotype"/>
              </a:rPr>
              <a:t> </a:t>
            </a:r>
            <a:r>
              <a:rPr sz="2000" spc="-5" dirty="0">
                <a:solidFill>
                  <a:prstClr val="black"/>
                </a:solidFill>
                <a:latin typeface="Palatino Linotype"/>
                <a:cs typeface="Palatino Linotype"/>
              </a:rPr>
              <a:t>Neighb</a:t>
            </a:r>
            <a:r>
              <a:rPr sz="2000" spc="-10" dirty="0">
                <a:solidFill>
                  <a:prstClr val="black"/>
                </a:solidFill>
                <a:latin typeface="Palatino Linotype"/>
                <a:cs typeface="Palatino Linotype"/>
              </a:rPr>
              <a:t>o</a:t>
            </a:r>
            <a:r>
              <a:rPr sz="2000" spc="-75" dirty="0">
                <a:solidFill>
                  <a:prstClr val="black"/>
                </a:solidFill>
                <a:latin typeface="Palatino Linotype"/>
                <a:cs typeface="Palatino Linotype"/>
              </a:rPr>
              <a:t>r</a:t>
            </a:r>
            <a:r>
              <a:rPr sz="2000" dirty="0">
                <a:solidFill>
                  <a:prstClr val="black"/>
                </a:solidFill>
                <a:latin typeface="Palatino Linotype"/>
                <a:cs typeface="Palatino Linotype"/>
              </a:rPr>
              <a:t>,</a:t>
            </a:r>
            <a:r>
              <a:rPr sz="2000" spc="-20" dirty="0">
                <a:solidFill>
                  <a:prstClr val="black"/>
                </a:solidFill>
                <a:latin typeface="Palatino Linotype"/>
                <a:cs typeface="Palatino Linotype"/>
              </a:rPr>
              <a:t> </a:t>
            </a:r>
            <a:r>
              <a:rPr sz="2000" i="1" spc="-5" dirty="0">
                <a:solidFill>
                  <a:prstClr val="black"/>
                </a:solidFill>
                <a:latin typeface="Palatino Linotype"/>
                <a:cs typeface="Palatino Linotype"/>
              </a:rPr>
              <a:t>k</a:t>
            </a:r>
            <a:r>
              <a:rPr sz="2000" dirty="0">
                <a:solidFill>
                  <a:prstClr val="black"/>
                </a:solidFill>
                <a:latin typeface="Palatino Linotype"/>
                <a:cs typeface="Palatino Linotype"/>
              </a:rPr>
              <a:t>NN)</a:t>
            </a:r>
          </a:p>
          <a:p>
            <a:pPr marL="12700">
              <a:spcBef>
                <a:spcPts val="1550"/>
              </a:spcBef>
            </a:pPr>
            <a:r>
              <a:rPr sz="2200" spc="-15" dirty="0">
                <a:solidFill>
                  <a:srgbClr val="0000FF"/>
                </a:solidFill>
                <a:latin typeface="FangSong"/>
                <a:cs typeface="FangSong"/>
              </a:rPr>
              <a:t>懒惰学</a:t>
            </a:r>
            <a:r>
              <a:rPr sz="2200" spc="-25" dirty="0">
                <a:solidFill>
                  <a:srgbClr val="0000FF"/>
                </a:solidFill>
                <a:latin typeface="FangSong"/>
                <a:cs typeface="FangSong"/>
              </a:rPr>
              <a:t>习</a:t>
            </a:r>
            <a:r>
              <a:rPr sz="2200" spc="-345" dirty="0">
                <a:solidFill>
                  <a:srgbClr val="0000FF"/>
                </a:solidFill>
                <a:latin typeface="FangSong"/>
                <a:cs typeface="FangSong"/>
              </a:rPr>
              <a:t> </a:t>
            </a:r>
            <a:r>
              <a:rPr spc="-5" dirty="0">
                <a:solidFill>
                  <a:prstClr val="black"/>
                </a:solidFill>
                <a:cs typeface="Verdana"/>
              </a:rPr>
              <a:t>(</a:t>
            </a:r>
            <a:r>
              <a:rPr spc="5" dirty="0">
                <a:solidFill>
                  <a:prstClr val="black"/>
                </a:solidFill>
                <a:cs typeface="Verdana"/>
              </a:rPr>
              <a:t>l</a:t>
            </a:r>
            <a:r>
              <a:rPr spc="-15" dirty="0">
                <a:solidFill>
                  <a:prstClr val="black"/>
                </a:solidFill>
                <a:cs typeface="Verdana"/>
              </a:rPr>
              <a:t>azy</a:t>
            </a:r>
            <a:r>
              <a:rPr spc="-10" dirty="0">
                <a:solidFill>
                  <a:prstClr val="black"/>
                </a:solidFill>
                <a:cs typeface="Verdana"/>
              </a:rPr>
              <a:t> </a:t>
            </a:r>
            <a:r>
              <a:rPr spc="5" dirty="0">
                <a:solidFill>
                  <a:prstClr val="black"/>
                </a:solidFill>
                <a:cs typeface="Verdana"/>
              </a:rPr>
              <a:t>l</a:t>
            </a:r>
            <a:r>
              <a:rPr spc="-15" dirty="0">
                <a:solidFill>
                  <a:prstClr val="black"/>
                </a:solidFill>
                <a:cs typeface="Verdana"/>
              </a:rPr>
              <a:t>e</a:t>
            </a:r>
            <a:r>
              <a:rPr spc="-25" dirty="0">
                <a:solidFill>
                  <a:prstClr val="black"/>
                </a:solidFill>
                <a:cs typeface="Verdana"/>
              </a:rPr>
              <a:t>a</a:t>
            </a:r>
            <a:r>
              <a:rPr spc="-10" dirty="0">
                <a:solidFill>
                  <a:prstClr val="black"/>
                </a:solidFill>
                <a:cs typeface="Verdana"/>
              </a:rPr>
              <a:t>rn</a:t>
            </a:r>
            <a:r>
              <a:rPr dirty="0">
                <a:solidFill>
                  <a:prstClr val="black"/>
                </a:solidFill>
                <a:cs typeface="Verdana"/>
              </a:rPr>
              <a:t>i</a:t>
            </a:r>
            <a:r>
              <a:rPr spc="-15" dirty="0">
                <a:solidFill>
                  <a:prstClr val="black"/>
                </a:solidFill>
                <a:cs typeface="Verdana"/>
              </a:rPr>
              <a:t>ng)</a:t>
            </a:r>
            <a:r>
              <a:rPr spc="-10" dirty="0">
                <a:solidFill>
                  <a:prstClr val="black"/>
                </a:solidFill>
                <a:cs typeface="Verdana"/>
              </a:rPr>
              <a:t> </a:t>
            </a:r>
            <a:r>
              <a:rPr sz="2200" spc="-15" dirty="0">
                <a:solidFill>
                  <a:prstClr val="black"/>
                </a:solidFill>
                <a:latin typeface="FangSong"/>
                <a:cs typeface="FangSong"/>
              </a:rPr>
              <a:t>的代表</a:t>
            </a:r>
            <a:endParaRPr sz="2200" dirty="0">
              <a:solidFill>
                <a:prstClr val="black"/>
              </a:solidFill>
              <a:latin typeface="FangSong"/>
              <a:cs typeface="FangSong"/>
            </a:endParaRPr>
          </a:p>
        </p:txBody>
      </p:sp>
      <p:sp>
        <p:nvSpPr>
          <p:cNvPr id="113" name="object 113"/>
          <p:cNvSpPr txBox="1"/>
          <p:nvPr/>
        </p:nvSpPr>
        <p:spPr>
          <a:xfrm>
            <a:off x="6727953" y="1398345"/>
            <a:ext cx="2999105" cy="1133644"/>
          </a:xfrm>
          <a:prstGeom prst="rect">
            <a:avLst/>
          </a:prstGeom>
        </p:spPr>
        <p:txBody>
          <a:bodyPr vert="horz" wrap="square" lIns="0" tIns="0" rIns="0" bIns="0" rtlCol="0">
            <a:spAutoFit/>
          </a:bodyPr>
          <a:lstStyle/>
          <a:p>
            <a:pPr marL="12700"/>
            <a:r>
              <a:rPr sz="2200" spc="-20" dirty="0">
                <a:solidFill>
                  <a:prstClr val="black"/>
                </a:solidFill>
                <a:latin typeface="FangSong"/>
                <a:cs typeface="FangSong"/>
              </a:rPr>
              <a:t>基</a:t>
            </a:r>
            <a:r>
              <a:rPr sz="2200" spc="-25" dirty="0">
                <a:solidFill>
                  <a:prstClr val="black"/>
                </a:solidFill>
                <a:latin typeface="FangSong"/>
                <a:cs typeface="FangSong"/>
              </a:rPr>
              <a:t>本思</a:t>
            </a:r>
            <a:r>
              <a:rPr sz="2200" spc="-20" dirty="0">
                <a:solidFill>
                  <a:prstClr val="black"/>
                </a:solidFill>
                <a:latin typeface="FangSong"/>
                <a:cs typeface="FangSong"/>
              </a:rPr>
              <a:t>路</a:t>
            </a:r>
            <a:r>
              <a:rPr sz="2200" spc="-25" dirty="0">
                <a:solidFill>
                  <a:prstClr val="black"/>
                </a:solidFill>
                <a:latin typeface="FangSong"/>
                <a:cs typeface="FangSong"/>
              </a:rPr>
              <a:t>：</a:t>
            </a:r>
            <a:endParaRPr sz="2200" dirty="0">
              <a:solidFill>
                <a:prstClr val="black"/>
              </a:solidFill>
              <a:latin typeface="FangSong"/>
              <a:cs typeface="FangSong"/>
            </a:endParaRPr>
          </a:p>
          <a:p>
            <a:pPr marL="36830" indent="433070"/>
            <a:r>
              <a:rPr sz="2200" spc="-15" dirty="0">
                <a:solidFill>
                  <a:srgbClr val="FF0000"/>
                </a:solidFill>
                <a:latin typeface="FangSong"/>
                <a:cs typeface="FangSong"/>
              </a:rPr>
              <a:t>近</a:t>
            </a:r>
            <a:r>
              <a:rPr sz="2200" spc="-25" dirty="0">
                <a:solidFill>
                  <a:srgbClr val="FF0000"/>
                </a:solidFill>
                <a:latin typeface="FangSong"/>
                <a:cs typeface="FangSong"/>
              </a:rPr>
              <a:t>朱者</a:t>
            </a:r>
            <a:r>
              <a:rPr sz="2200" spc="-10" dirty="0">
                <a:solidFill>
                  <a:srgbClr val="FF0000"/>
                </a:solidFill>
                <a:latin typeface="FangSong"/>
                <a:cs typeface="FangSong"/>
              </a:rPr>
              <a:t>赤</a:t>
            </a:r>
            <a:r>
              <a:rPr sz="2200" spc="-25" dirty="0">
                <a:solidFill>
                  <a:srgbClr val="FF0000"/>
                </a:solidFill>
                <a:latin typeface="FangSong"/>
                <a:cs typeface="FangSong"/>
              </a:rPr>
              <a:t>，</a:t>
            </a:r>
            <a:r>
              <a:rPr sz="2200" spc="-10" dirty="0">
                <a:solidFill>
                  <a:srgbClr val="FF0000"/>
                </a:solidFill>
                <a:latin typeface="FangSong"/>
                <a:cs typeface="FangSong"/>
              </a:rPr>
              <a:t>近</a:t>
            </a:r>
            <a:r>
              <a:rPr sz="2200" spc="-25" dirty="0">
                <a:solidFill>
                  <a:srgbClr val="FF0000"/>
                </a:solidFill>
                <a:latin typeface="FangSong"/>
                <a:cs typeface="FangSong"/>
              </a:rPr>
              <a:t>墨者黑</a:t>
            </a:r>
            <a:endParaRPr sz="2200" dirty="0">
              <a:solidFill>
                <a:srgbClr val="FF0000"/>
              </a:solidFill>
              <a:latin typeface="FangSong"/>
              <a:cs typeface="FangSong"/>
            </a:endParaRPr>
          </a:p>
          <a:p>
            <a:pPr marL="36830">
              <a:spcBef>
                <a:spcPts val="1440"/>
              </a:spcBef>
            </a:pPr>
            <a:r>
              <a:rPr spc="-5" dirty="0">
                <a:solidFill>
                  <a:srgbClr val="FF0000"/>
                </a:solidFill>
                <a:cs typeface="Verdana"/>
              </a:rPr>
              <a:t>(</a:t>
            </a:r>
            <a:r>
              <a:rPr dirty="0">
                <a:solidFill>
                  <a:srgbClr val="FF0000"/>
                </a:solidFill>
                <a:latin typeface="FangSong"/>
                <a:cs typeface="FangSong"/>
              </a:rPr>
              <a:t>投票法；平均法</a:t>
            </a:r>
            <a:r>
              <a:rPr dirty="0">
                <a:solidFill>
                  <a:srgbClr val="FF0000"/>
                </a:solidFill>
                <a:cs typeface="Verdana"/>
              </a:rPr>
              <a:t>)</a:t>
            </a:r>
          </a:p>
        </p:txBody>
      </p:sp>
      <p:grpSp>
        <p:nvGrpSpPr>
          <p:cNvPr id="116" name="组合 115"/>
          <p:cNvGrpSpPr/>
          <p:nvPr/>
        </p:nvGrpSpPr>
        <p:grpSpPr>
          <a:xfrm>
            <a:off x="2667000" y="2743201"/>
            <a:ext cx="7010400" cy="3416727"/>
            <a:chOff x="2667000" y="2743201"/>
            <a:chExt cx="7010400" cy="3416727"/>
          </a:xfrm>
        </p:grpSpPr>
        <p:sp>
          <p:nvSpPr>
            <p:cNvPr id="4" name="object 4"/>
            <p:cNvSpPr/>
            <p:nvPr/>
          </p:nvSpPr>
          <p:spPr>
            <a:xfrm>
              <a:off x="3124200" y="3581400"/>
              <a:ext cx="2209800" cy="1143000"/>
            </a:xfrm>
            <a:custGeom>
              <a:avLst/>
              <a:gdLst/>
              <a:ahLst/>
              <a:cxnLst/>
              <a:rect l="l" t="t" r="r" b="b"/>
              <a:pathLst>
                <a:path w="2209800" h="1143000">
                  <a:moveTo>
                    <a:pt x="0" y="1143000"/>
                  </a:moveTo>
                  <a:lnTo>
                    <a:pt x="2209800" y="1143000"/>
                  </a:lnTo>
                  <a:lnTo>
                    <a:pt x="2209800" y="0"/>
                  </a:lnTo>
                  <a:lnTo>
                    <a:pt x="0" y="0"/>
                  </a:lnTo>
                  <a:lnTo>
                    <a:pt x="0" y="1143000"/>
                  </a:lnTo>
                  <a:close/>
                </a:path>
              </a:pathLst>
            </a:custGeom>
            <a:ln w="9144">
              <a:solidFill>
                <a:srgbClr val="000000"/>
              </a:solidFill>
            </a:ln>
          </p:spPr>
          <p:txBody>
            <a:bodyPr wrap="square" lIns="0" tIns="0" rIns="0" bIns="0" rtlCol="0"/>
            <a:lstStyle/>
            <a:p>
              <a:endParaRPr>
                <a:solidFill>
                  <a:prstClr val="black"/>
                </a:solidFill>
              </a:endParaRPr>
            </a:p>
          </p:txBody>
        </p:sp>
        <p:sp>
          <p:nvSpPr>
            <p:cNvPr id="5" name="object 5"/>
            <p:cNvSpPr/>
            <p:nvPr/>
          </p:nvSpPr>
          <p:spPr>
            <a:xfrm>
              <a:off x="3200400" y="36577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FF0000"/>
            </a:solidFill>
          </p:spPr>
          <p:txBody>
            <a:bodyPr wrap="square" lIns="0" tIns="0" rIns="0" bIns="0" rtlCol="0"/>
            <a:lstStyle/>
            <a:p>
              <a:endParaRPr>
                <a:solidFill>
                  <a:prstClr val="black"/>
                </a:solidFill>
              </a:endParaRPr>
            </a:p>
          </p:txBody>
        </p:sp>
        <p:sp>
          <p:nvSpPr>
            <p:cNvPr id="6" name="object 6"/>
            <p:cNvSpPr/>
            <p:nvPr/>
          </p:nvSpPr>
          <p:spPr>
            <a:xfrm>
              <a:off x="3200400" y="36577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7" name="object 7"/>
            <p:cNvSpPr/>
            <p:nvPr/>
          </p:nvSpPr>
          <p:spPr>
            <a:xfrm>
              <a:off x="3352800" y="39625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FF0000"/>
            </a:solidFill>
          </p:spPr>
          <p:txBody>
            <a:bodyPr wrap="square" lIns="0" tIns="0" rIns="0" bIns="0" rtlCol="0"/>
            <a:lstStyle/>
            <a:p>
              <a:endParaRPr>
                <a:solidFill>
                  <a:prstClr val="black"/>
                </a:solidFill>
              </a:endParaRPr>
            </a:p>
          </p:txBody>
        </p:sp>
        <p:sp>
          <p:nvSpPr>
            <p:cNvPr id="8" name="object 8"/>
            <p:cNvSpPr/>
            <p:nvPr/>
          </p:nvSpPr>
          <p:spPr>
            <a:xfrm>
              <a:off x="3352800" y="39625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9" name="object 9"/>
            <p:cNvSpPr/>
            <p:nvPr/>
          </p:nvSpPr>
          <p:spPr>
            <a:xfrm>
              <a:off x="4026407" y="38863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15754D"/>
            </a:solidFill>
          </p:spPr>
          <p:txBody>
            <a:bodyPr wrap="square" lIns="0" tIns="0" rIns="0" bIns="0" rtlCol="0"/>
            <a:lstStyle/>
            <a:p>
              <a:endParaRPr>
                <a:solidFill>
                  <a:prstClr val="black"/>
                </a:solidFill>
              </a:endParaRPr>
            </a:p>
          </p:txBody>
        </p:sp>
        <p:sp>
          <p:nvSpPr>
            <p:cNvPr id="10" name="object 10"/>
            <p:cNvSpPr/>
            <p:nvPr/>
          </p:nvSpPr>
          <p:spPr>
            <a:xfrm>
              <a:off x="4026407" y="38863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11" name="object 11"/>
            <p:cNvSpPr/>
            <p:nvPr/>
          </p:nvSpPr>
          <p:spPr>
            <a:xfrm>
              <a:off x="3886200" y="41149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15754D"/>
            </a:solidFill>
          </p:spPr>
          <p:txBody>
            <a:bodyPr wrap="square" lIns="0" tIns="0" rIns="0" bIns="0" rtlCol="0"/>
            <a:lstStyle/>
            <a:p>
              <a:endParaRPr>
                <a:solidFill>
                  <a:prstClr val="black"/>
                </a:solidFill>
              </a:endParaRPr>
            </a:p>
          </p:txBody>
        </p:sp>
        <p:sp>
          <p:nvSpPr>
            <p:cNvPr id="12" name="object 12"/>
            <p:cNvSpPr/>
            <p:nvPr/>
          </p:nvSpPr>
          <p:spPr>
            <a:xfrm>
              <a:off x="3886200" y="41149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13" name="object 13"/>
            <p:cNvSpPr/>
            <p:nvPr/>
          </p:nvSpPr>
          <p:spPr>
            <a:xfrm>
              <a:off x="4343400" y="39625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15754D"/>
            </a:solidFill>
          </p:spPr>
          <p:txBody>
            <a:bodyPr wrap="square" lIns="0" tIns="0" rIns="0" bIns="0" rtlCol="0"/>
            <a:lstStyle/>
            <a:p>
              <a:endParaRPr>
                <a:solidFill>
                  <a:prstClr val="black"/>
                </a:solidFill>
              </a:endParaRPr>
            </a:p>
          </p:txBody>
        </p:sp>
        <p:sp>
          <p:nvSpPr>
            <p:cNvPr id="14" name="object 14"/>
            <p:cNvSpPr/>
            <p:nvPr/>
          </p:nvSpPr>
          <p:spPr>
            <a:xfrm>
              <a:off x="4343400" y="39625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15" name="object 15"/>
            <p:cNvSpPr/>
            <p:nvPr/>
          </p:nvSpPr>
          <p:spPr>
            <a:xfrm>
              <a:off x="3657600" y="42673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15754D"/>
            </a:solidFill>
          </p:spPr>
          <p:txBody>
            <a:bodyPr wrap="square" lIns="0" tIns="0" rIns="0" bIns="0" rtlCol="0"/>
            <a:lstStyle/>
            <a:p>
              <a:endParaRPr>
                <a:solidFill>
                  <a:prstClr val="black"/>
                </a:solidFill>
              </a:endParaRPr>
            </a:p>
          </p:txBody>
        </p:sp>
        <p:sp>
          <p:nvSpPr>
            <p:cNvPr id="16" name="object 16"/>
            <p:cNvSpPr/>
            <p:nvPr/>
          </p:nvSpPr>
          <p:spPr>
            <a:xfrm>
              <a:off x="3657600" y="42673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17" name="object 17"/>
            <p:cNvSpPr/>
            <p:nvPr/>
          </p:nvSpPr>
          <p:spPr>
            <a:xfrm>
              <a:off x="4267200" y="41911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15754D"/>
            </a:solidFill>
          </p:spPr>
          <p:txBody>
            <a:bodyPr wrap="square" lIns="0" tIns="0" rIns="0" bIns="0" rtlCol="0"/>
            <a:lstStyle/>
            <a:p>
              <a:endParaRPr>
                <a:solidFill>
                  <a:prstClr val="black"/>
                </a:solidFill>
              </a:endParaRPr>
            </a:p>
          </p:txBody>
        </p:sp>
        <p:sp>
          <p:nvSpPr>
            <p:cNvPr id="18" name="object 18"/>
            <p:cNvSpPr/>
            <p:nvPr/>
          </p:nvSpPr>
          <p:spPr>
            <a:xfrm>
              <a:off x="4267200" y="41911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19" name="object 19"/>
            <p:cNvSpPr/>
            <p:nvPr/>
          </p:nvSpPr>
          <p:spPr>
            <a:xfrm>
              <a:off x="4800600" y="41149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FF0000"/>
            </a:solidFill>
          </p:spPr>
          <p:txBody>
            <a:bodyPr wrap="square" lIns="0" tIns="0" rIns="0" bIns="0" rtlCol="0"/>
            <a:lstStyle/>
            <a:p>
              <a:endParaRPr>
                <a:solidFill>
                  <a:prstClr val="black"/>
                </a:solidFill>
              </a:endParaRPr>
            </a:p>
          </p:txBody>
        </p:sp>
        <p:sp>
          <p:nvSpPr>
            <p:cNvPr id="20" name="object 20"/>
            <p:cNvSpPr/>
            <p:nvPr/>
          </p:nvSpPr>
          <p:spPr>
            <a:xfrm>
              <a:off x="4800600" y="41149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21" name="object 21"/>
            <p:cNvSpPr/>
            <p:nvPr/>
          </p:nvSpPr>
          <p:spPr>
            <a:xfrm>
              <a:off x="4267200" y="40387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15754D"/>
            </a:solidFill>
          </p:spPr>
          <p:txBody>
            <a:bodyPr wrap="square" lIns="0" tIns="0" rIns="0" bIns="0" rtlCol="0"/>
            <a:lstStyle/>
            <a:p>
              <a:endParaRPr>
                <a:solidFill>
                  <a:prstClr val="black"/>
                </a:solidFill>
              </a:endParaRPr>
            </a:p>
          </p:txBody>
        </p:sp>
        <p:sp>
          <p:nvSpPr>
            <p:cNvPr id="22" name="object 22"/>
            <p:cNvSpPr/>
            <p:nvPr/>
          </p:nvSpPr>
          <p:spPr>
            <a:xfrm>
              <a:off x="4267200" y="40387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23" name="object 23"/>
            <p:cNvSpPr/>
            <p:nvPr/>
          </p:nvSpPr>
          <p:spPr>
            <a:xfrm>
              <a:off x="4724400" y="42673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FF0000"/>
            </a:solidFill>
          </p:spPr>
          <p:txBody>
            <a:bodyPr wrap="square" lIns="0" tIns="0" rIns="0" bIns="0" rtlCol="0"/>
            <a:lstStyle/>
            <a:p>
              <a:endParaRPr>
                <a:solidFill>
                  <a:prstClr val="black"/>
                </a:solidFill>
              </a:endParaRPr>
            </a:p>
          </p:txBody>
        </p:sp>
        <p:sp>
          <p:nvSpPr>
            <p:cNvPr id="24" name="object 24"/>
            <p:cNvSpPr/>
            <p:nvPr/>
          </p:nvSpPr>
          <p:spPr>
            <a:xfrm>
              <a:off x="4724400" y="42673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25" name="object 25"/>
            <p:cNvSpPr/>
            <p:nvPr/>
          </p:nvSpPr>
          <p:spPr>
            <a:xfrm>
              <a:off x="4572000" y="40387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FF0000"/>
            </a:solidFill>
          </p:spPr>
          <p:txBody>
            <a:bodyPr wrap="square" lIns="0" tIns="0" rIns="0" bIns="0" rtlCol="0"/>
            <a:lstStyle/>
            <a:p>
              <a:endParaRPr>
                <a:solidFill>
                  <a:prstClr val="black"/>
                </a:solidFill>
              </a:endParaRPr>
            </a:p>
          </p:txBody>
        </p:sp>
        <p:sp>
          <p:nvSpPr>
            <p:cNvPr id="26" name="object 26"/>
            <p:cNvSpPr/>
            <p:nvPr/>
          </p:nvSpPr>
          <p:spPr>
            <a:xfrm>
              <a:off x="4572000" y="40387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27" name="object 27"/>
            <p:cNvSpPr/>
            <p:nvPr/>
          </p:nvSpPr>
          <p:spPr>
            <a:xfrm>
              <a:off x="4953000" y="44959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FF0000"/>
            </a:solidFill>
          </p:spPr>
          <p:txBody>
            <a:bodyPr wrap="square" lIns="0" tIns="0" rIns="0" bIns="0" rtlCol="0"/>
            <a:lstStyle/>
            <a:p>
              <a:endParaRPr>
                <a:solidFill>
                  <a:prstClr val="black"/>
                </a:solidFill>
              </a:endParaRPr>
            </a:p>
          </p:txBody>
        </p:sp>
        <p:sp>
          <p:nvSpPr>
            <p:cNvPr id="28" name="object 28"/>
            <p:cNvSpPr/>
            <p:nvPr/>
          </p:nvSpPr>
          <p:spPr>
            <a:xfrm>
              <a:off x="4953000" y="44959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29" name="object 29"/>
            <p:cNvSpPr/>
            <p:nvPr/>
          </p:nvSpPr>
          <p:spPr>
            <a:xfrm>
              <a:off x="5029200" y="38101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FF0000"/>
            </a:solidFill>
          </p:spPr>
          <p:txBody>
            <a:bodyPr wrap="square" lIns="0" tIns="0" rIns="0" bIns="0" rtlCol="0"/>
            <a:lstStyle/>
            <a:p>
              <a:endParaRPr>
                <a:solidFill>
                  <a:prstClr val="black"/>
                </a:solidFill>
              </a:endParaRPr>
            </a:p>
          </p:txBody>
        </p:sp>
        <p:sp>
          <p:nvSpPr>
            <p:cNvPr id="30" name="object 30"/>
            <p:cNvSpPr/>
            <p:nvPr/>
          </p:nvSpPr>
          <p:spPr>
            <a:xfrm>
              <a:off x="5029200" y="38101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31" name="object 31"/>
            <p:cNvSpPr/>
            <p:nvPr/>
          </p:nvSpPr>
          <p:spPr>
            <a:xfrm>
              <a:off x="4495800" y="41911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FF0000"/>
            </a:solidFill>
          </p:spPr>
          <p:txBody>
            <a:bodyPr wrap="square" lIns="0" tIns="0" rIns="0" bIns="0" rtlCol="0"/>
            <a:lstStyle/>
            <a:p>
              <a:endParaRPr>
                <a:solidFill>
                  <a:prstClr val="black"/>
                </a:solidFill>
              </a:endParaRPr>
            </a:p>
          </p:txBody>
        </p:sp>
        <p:sp>
          <p:nvSpPr>
            <p:cNvPr id="32" name="object 32"/>
            <p:cNvSpPr/>
            <p:nvPr/>
          </p:nvSpPr>
          <p:spPr>
            <a:xfrm>
              <a:off x="4495800" y="41911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33" name="object 33"/>
            <p:cNvSpPr/>
            <p:nvPr/>
          </p:nvSpPr>
          <p:spPr>
            <a:xfrm>
              <a:off x="4419600" y="41149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FFFFFF"/>
            </a:solidFill>
          </p:spPr>
          <p:txBody>
            <a:bodyPr wrap="square" lIns="0" tIns="0" rIns="0" bIns="0" rtlCol="0"/>
            <a:lstStyle/>
            <a:p>
              <a:endParaRPr>
                <a:solidFill>
                  <a:prstClr val="black"/>
                </a:solidFill>
              </a:endParaRPr>
            </a:p>
          </p:txBody>
        </p:sp>
        <p:sp>
          <p:nvSpPr>
            <p:cNvPr id="34" name="object 34"/>
            <p:cNvSpPr/>
            <p:nvPr/>
          </p:nvSpPr>
          <p:spPr>
            <a:xfrm>
              <a:off x="4419600" y="41149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35" name="object 35"/>
            <p:cNvSpPr/>
            <p:nvPr/>
          </p:nvSpPr>
          <p:spPr>
            <a:xfrm>
              <a:off x="6477000" y="2971800"/>
              <a:ext cx="2209800" cy="1143000"/>
            </a:xfrm>
            <a:custGeom>
              <a:avLst/>
              <a:gdLst/>
              <a:ahLst/>
              <a:cxnLst/>
              <a:rect l="l" t="t" r="r" b="b"/>
              <a:pathLst>
                <a:path w="2209800" h="1143000">
                  <a:moveTo>
                    <a:pt x="0" y="1143000"/>
                  </a:moveTo>
                  <a:lnTo>
                    <a:pt x="2209800" y="1143000"/>
                  </a:lnTo>
                  <a:lnTo>
                    <a:pt x="2209800" y="0"/>
                  </a:lnTo>
                  <a:lnTo>
                    <a:pt x="0" y="0"/>
                  </a:lnTo>
                  <a:lnTo>
                    <a:pt x="0" y="1143000"/>
                  </a:lnTo>
                  <a:close/>
                </a:path>
              </a:pathLst>
            </a:custGeom>
            <a:ln w="9144">
              <a:solidFill>
                <a:srgbClr val="000000"/>
              </a:solidFill>
            </a:ln>
          </p:spPr>
          <p:txBody>
            <a:bodyPr wrap="square" lIns="0" tIns="0" rIns="0" bIns="0" rtlCol="0"/>
            <a:lstStyle/>
            <a:p>
              <a:endParaRPr>
                <a:solidFill>
                  <a:prstClr val="black"/>
                </a:solidFill>
              </a:endParaRPr>
            </a:p>
          </p:txBody>
        </p:sp>
        <p:sp>
          <p:nvSpPr>
            <p:cNvPr id="36" name="object 36"/>
            <p:cNvSpPr/>
            <p:nvPr/>
          </p:nvSpPr>
          <p:spPr>
            <a:xfrm>
              <a:off x="6553200" y="30481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FF0000"/>
            </a:solidFill>
          </p:spPr>
          <p:txBody>
            <a:bodyPr wrap="square" lIns="0" tIns="0" rIns="0" bIns="0" rtlCol="0"/>
            <a:lstStyle/>
            <a:p>
              <a:endParaRPr>
                <a:solidFill>
                  <a:prstClr val="black"/>
                </a:solidFill>
              </a:endParaRPr>
            </a:p>
          </p:txBody>
        </p:sp>
        <p:sp>
          <p:nvSpPr>
            <p:cNvPr id="37" name="object 37"/>
            <p:cNvSpPr/>
            <p:nvPr/>
          </p:nvSpPr>
          <p:spPr>
            <a:xfrm>
              <a:off x="6553200" y="30481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38" name="object 38"/>
            <p:cNvSpPr/>
            <p:nvPr/>
          </p:nvSpPr>
          <p:spPr>
            <a:xfrm>
              <a:off x="6705600" y="33529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FF0000"/>
            </a:solidFill>
          </p:spPr>
          <p:txBody>
            <a:bodyPr wrap="square" lIns="0" tIns="0" rIns="0" bIns="0" rtlCol="0"/>
            <a:lstStyle/>
            <a:p>
              <a:endParaRPr>
                <a:solidFill>
                  <a:prstClr val="black"/>
                </a:solidFill>
              </a:endParaRPr>
            </a:p>
          </p:txBody>
        </p:sp>
        <p:sp>
          <p:nvSpPr>
            <p:cNvPr id="39" name="object 39"/>
            <p:cNvSpPr/>
            <p:nvPr/>
          </p:nvSpPr>
          <p:spPr>
            <a:xfrm>
              <a:off x="6705600" y="33529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40" name="object 40"/>
            <p:cNvSpPr/>
            <p:nvPr/>
          </p:nvSpPr>
          <p:spPr>
            <a:xfrm>
              <a:off x="7379208" y="32767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15754D"/>
            </a:solidFill>
          </p:spPr>
          <p:txBody>
            <a:bodyPr wrap="square" lIns="0" tIns="0" rIns="0" bIns="0" rtlCol="0"/>
            <a:lstStyle/>
            <a:p>
              <a:endParaRPr>
                <a:solidFill>
                  <a:prstClr val="black"/>
                </a:solidFill>
              </a:endParaRPr>
            </a:p>
          </p:txBody>
        </p:sp>
        <p:sp>
          <p:nvSpPr>
            <p:cNvPr id="41" name="object 41"/>
            <p:cNvSpPr/>
            <p:nvPr/>
          </p:nvSpPr>
          <p:spPr>
            <a:xfrm>
              <a:off x="7379208" y="32767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42" name="object 42"/>
            <p:cNvSpPr/>
            <p:nvPr/>
          </p:nvSpPr>
          <p:spPr>
            <a:xfrm>
              <a:off x="7239000" y="35053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15754D"/>
            </a:solidFill>
          </p:spPr>
          <p:txBody>
            <a:bodyPr wrap="square" lIns="0" tIns="0" rIns="0" bIns="0" rtlCol="0"/>
            <a:lstStyle/>
            <a:p>
              <a:endParaRPr>
                <a:solidFill>
                  <a:prstClr val="black"/>
                </a:solidFill>
              </a:endParaRPr>
            </a:p>
          </p:txBody>
        </p:sp>
        <p:sp>
          <p:nvSpPr>
            <p:cNvPr id="43" name="object 43"/>
            <p:cNvSpPr/>
            <p:nvPr/>
          </p:nvSpPr>
          <p:spPr>
            <a:xfrm>
              <a:off x="7239000" y="35053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44" name="object 44"/>
            <p:cNvSpPr/>
            <p:nvPr/>
          </p:nvSpPr>
          <p:spPr>
            <a:xfrm>
              <a:off x="7696200" y="33529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15754D"/>
            </a:solidFill>
          </p:spPr>
          <p:txBody>
            <a:bodyPr wrap="square" lIns="0" tIns="0" rIns="0" bIns="0" rtlCol="0"/>
            <a:lstStyle/>
            <a:p>
              <a:endParaRPr>
                <a:solidFill>
                  <a:prstClr val="black"/>
                </a:solidFill>
              </a:endParaRPr>
            </a:p>
          </p:txBody>
        </p:sp>
        <p:sp>
          <p:nvSpPr>
            <p:cNvPr id="45" name="object 45"/>
            <p:cNvSpPr/>
            <p:nvPr/>
          </p:nvSpPr>
          <p:spPr>
            <a:xfrm>
              <a:off x="7696200" y="33529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46" name="object 46"/>
            <p:cNvSpPr/>
            <p:nvPr/>
          </p:nvSpPr>
          <p:spPr>
            <a:xfrm>
              <a:off x="7010400" y="36577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15754D"/>
            </a:solidFill>
          </p:spPr>
          <p:txBody>
            <a:bodyPr wrap="square" lIns="0" tIns="0" rIns="0" bIns="0" rtlCol="0"/>
            <a:lstStyle/>
            <a:p>
              <a:endParaRPr>
                <a:solidFill>
                  <a:prstClr val="black"/>
                </a:solidFill>
              </a:endParaRPr>
            </a:p>
          </p:txBody>
        </p:sp>
        <p:sp>
          <p:nvSpPr>
            <p:cNvPr id="47" name="object 47"/>
            <p:cNvSpPr/>
            <p:nvPr/>
          </p:nvSpPr>
          <p:spPr>
            <a:xfrm>
              <a:off x="7010400" y="36577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48" name="object 48"/>
            <p:cNvSpPr/>
            <p:nvPr/>
          </p:nvSpPr>
          <p:spPr>
            <a:xfrm>
              <a:off x="7620000" y="35815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15754D"/>
            </a:solidFill>
          </p:spPr>
          <p:txBody>
            <a:bodyPr wrap="square" lIns="0" tIns="0" rIns="0" bIns="0" rtlCol="0"/>
            <a:lstStyle/>
            <a:p>
              <a:endParaRPr>
                <a:solidFill>
                  <a:prstClr val="black"/>
                </a:solidFill>
              </a:endParaRPr>
            </a:p>
          </p:txBody>
        </p:sp>
        <p:sp>
          <p:nvSpPr>
            <p:cNvPr id="49" name="object 49"/>
            <p:cNvSpPr/>
            <p:nvPr/>
          </p:nvSpPr>
          <p:spPr>
            <a:xfrm>
              <a:off x="7620000" y="35815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50" name="object 50"/>
            <p:cNvSpPr/>
            <p:nvPr/>
          </p:nvSpPr>
          <p:spPr>
            <a:xfrm>
              <a:off x="8153400" y="35053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FF0000"/>
            </a:solidFill>
          </p:spPr>
          <p:txBody>
            <a:bodyPr wrap="square" lIns="0" tIns="0" rIns="0" bIns="0" rtlCol="0"/>
            <a:lstStyle/>
            <a:p>
              <a:endParaRPr>
                <a:solidFill>
                  <a:prstClr val="black"/>
                </a:solidFill>
              </a:endParaRPr>
            </a:p>
          </p:txBody>
        </p:sp>
        <p:sp>
          <p:nvSpPr>
            <p:cNvPr id="51" name="object 51"/>
            <p:cNvSpPr/>
            <p:nvPr/>
          </p:nvSpPr>
          <p:spPr>
            <a:xfrm>
              <a:off x="8153400" y="35053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52" name="object 52"/>
            <p:cNvSpPr/>
            <p:nvPr/>
          </p:nvSpPr>
          <p:spPr>
            <a:xfrm>
              <a:off x="7620000" y="34291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15754D"/>
            </a:solidFill>
          </p:spPr>
          <p:txBody>
            <a:bodyPr wrap="square" lIns="0" tIns="0" rIns="0" bIns="0" rtlCol="0"/>
            <a:lstStyle/>
            <a:p>
              <a:endParaRPr>
                <a:solidFill>
                  <a:prstClr val="black"/>
                </a:solidFill>
              </a:endParaRPr>
            </a:p>
          </p:txBody>
        </p:sp>
        <p:sp>
          <p:nvSpPr>
            <p:cNvPr id="53" name="object 53"/>
            <p:cNvSpPr/>
            <p:nvPr/>
          </p:nvSpPr>
          <p:spPr>
            <a:xfrm>
              <a:off x="7620000" y="34291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54" name="object 54"/>
            <p:cNvSpPr/>
            <p:nvPr/>
          </p:nvSpPr>
          <p:spPr>
            <a:xfrm>
              <a:off x="8077200" y="36577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FF0000"/>
            </a:solidFill>
          </p:spPr>
          <p:txBody>
            <a:bodyPr wrap="square" lIns="0" tIns="0" rIns="0" bIns="0" rtlCol="0"/>
            <a:lstStyle/>
            <a:p>
              <a:endParaRPr>
                <a:solidFill>
                  <a:prstClr val="black"/>
                </a:solidFill>
              </a:endParaRPr>
            </a:p>
          </p:txBody>
        </p:sp>
        <p:sp>
          <p:nvSpPr>
            <p:cNvPr id="55" name="object 55"/>
            <p:cNvSpPr/>
            <p:nvPr/>
          </p:nvSpPr>
          <p:spPr>
            <a:xfrm>
              <a:off x="8077200" y="36577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56" name="object 56"/>
            <p:cNvSpPr/>
            <p:nvPr/>
          </p:nvSpPr>
          <p:spPr>
            <a:xfrm>
              <a:off x="7924800" y="34291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FF0000"/>
            </a:solidFill>
          </p:spPr>
          <p:txBody>
            <a:bodyPr wrap="square" lIns="0" tIns="0" rIns="0" bIns="0" rtlCol="0"/>
            <a:lstStyle/>
            <a:p>
              <a:endParaRPr>
                <a:solidFill>
                  <a:prstClr val="black"/>
                </a:solidFill>
              </a:endParaRPr>
            </a:p>
          </p:txBody>
        </p:sp>
        <p:sp>
          <p:nvSpPr>
            <p:cNvPr id="57" name="object 57"/>
            <p:cNvSpPr/>
            <p:nvPr/>
          </p:nvSpPr>
          <p:spPr>
            <a:xfrm>
              <a:off x="7924800" y="34291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58" name="object 58"/>
            <p:cNvSpPr/>
            <p:nvPr/>
          </p:nvSpPr>
          <p:spPr>
            <a:xfrm>
              <a:off x="8305800" y="38863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FF0000"/>
            </a:solidFill>
          </p:spPr>
          <p:txBody>
            <a:bodyPr wrap="square" lIns="0" tIns="0" rIns="0" bIns="0" rtlCol="0"/>
            <a:lstStyle/>
            <a:p>
              <a:endParaRPr>
                <a:solidFill>
                  <a:prstClr val="black"/>
                </a:solidFill>
              </a:endParaRPr>
            </a:p>
          </p:txBody>
        </p:sp>
        <p:sp>
          <p:nvSpPr>
            <p:cNvPr id="59" name="object 59"/>
            <p:cNvSpPr/>
            <p:nvPr/>
          </p:nvSpPr>
          <p:spPr>
            <a:xfrm>
              <a:off x="8305800" y="38863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60" name="object 60"/>
            <p:cNvSpPr/>
            <p:nvPr/>
          </p:nvSpPr>
          <p:spPr>
            <a:xfrm>
              <a:off x="8382000" y="32005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FF0000"/>
            </a:solidFill>
          </p:spPr>
          <p:txBody>
            <a:bodyPr wrap="square" lIns="0" tIns="0" rIns="0" bIns="0" rtlCol="0"/>
            <a:lstStyle/>
            <a:p>
              <a:endParaRPr>
                <a:solidFill>
                  <a:prstClr val="black"/>
                </a:solidFill>
              </a:endParaRPr>
            </a:p>
          </p:txBody>
        </p:sp>
        <p:sp>
          <p:nvSpPr>
            <p:cNvPr id="61" name="object 61"/>
            <p:cNvSpPr/>
            <p:nvPr/>
          </p:nvSpPr>
          <p:spPr>
            <a:xfrm>
              <a:off x="8382000" y="32005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62" name="object 62"/>
            <p:cNvSpPr/>
            <p:nvPr/>
          </p:nvSpPr>
          <p:spPr>
            <a:xfrm>
              <a:off x="7848600" y="35815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FF0000"/>
            </a:solidFill>
          </p:spPr>
          <p:txBody>
            <a:bodyPr wrap="square" lIns="0" tIns="0" rIns="0" bIns="0" rtlCol="0"/>
            <a:lstStyle/>
            <a:p>
              <a:endParaRPr>
                <a:solidFill>
                  <a:prstClr val="black"/>
                </a:solidFill>
              </a:endParaRPr>
            </a:p>
          </p:txBody>
        </p:sp>
        <p:sp>
          <p:nvSpPr>
            <p:cNvPr id="63" name="object 63"/>
            <p:cNvSpPr/>
            <p:nvPr/>
          </p:nvSpPr>
          <p:spPr>
            <a:xfrm>
              <a:off x="7848600" y="35815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64" name="object 64"/>
            <p:cNvSpPr/>
            <p:nvPr/>
          </p:nvSpPr>
          <p:spPr>
            <a:xfrm>
              <a:off x="7772400" y="35053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FFFFFF"/>
            </a:solidFill>
          </p:spPr>
          <p:txBody>
            <a:bodyPr wrap="square" lIns="0" tIns="0" rIns="0" bIns="0" rtlCol="0"/>
            <a:lstStyle/>
            <a:p>
              <a:endParaRPr>
                <a:solidFill>
                  <a:prstClr val="black"/>
                </a:solidFill>
              </a:endParaRPr>
            </a:p>
          </p:txBody>
        </p:sp>
        <p:sp>
          <p:nvSpPr>
            <p:cNvPr id="65" name="object 65"/>
            <p:cNvSpPr/>
            <p:nvPr/>
          </p:nvSpPr>
          <p:spPr>
            <a:xfrm>
              <a:off x="7772400" y="35053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66" name="object 66"/>
            <p:cNvSpPr/>
            <p:nvPr/>
          </p:nvSpPr>
          <p:spPr>
            <a:xfrm>
              <a:off x="7581900" y="3302508"/>
              <a:ext cx="457200" cy="457200"/>
            </a:xfrm>
            <a:custGeom>
              <a:avLst/>
              <a:gdLst/>
              <a:ahLst/>
              <a:cxnLst/>
              <a:rect l="l" t="t" r="r" b="b"/>
              <a:pathLst>
                <a:path w="457200" h="457200">
                  <a:moveTo>
                    <a:pt x="0" y="228600"/>
                  </a:moveTo>
                  <a:lnTo>
                    <a:pt x="6644" y="173669"/>
                  </a:lnTo>
                  <a:lnTo>
                    <a:pt x="25518" y="123551"/>
                  </a:lnTo>
                  <a:lnTo>
                    <a:pt x="55032" y="79835"/>
                  </a:lnTo>
                  <a:lnTo>
                    <a:pt x="93597" y="44110"/>
                  </a:lnTo>
                  <a:lnTo>
                    <a:pt x="139624" y="17966"/>
                  </a:lnTo>
                  <a:lnTo>
                    <a:pt x="191523" y="2992"/>
                  </a:lnTo>
                  <a:lnTo>
                    <a:pt x="228600" y="0"/>
                  </a:lnTo>
                  <a:lnTo>
                    <a:pt x="247346" y="757"/>
                  </a:lnTo>
                  <a:lnTo>
                    <a:pt x="300849" y="11655"/>
                  </a:lnTo>
                  <a:lnTo>
                    <a:pt x="349010" y="34252"/>
                  </a:lnTo>
                  <a:lnTo>
                    <a:pt x="390239" y="66960"/>
                  </a:lnTo>
                  <a:lnTo>
                    <a:pt x="422947" y="108189"/>
                  </a:lnTo>
                  <a:lnTo>
                    <a:pt x="445544" y="156350"/>
                  </a:lnTo>
                  <a:lnTo>
                    <a:pt x="456442" y="209853"/>
                  </a:lnTo>
                  <a:lnTo>
                    <a:pt x="457200" y="228600"/>
                  </a:lnTo>
                  <a:lnTo>
                    <a:pt x="456442" y="247346"/>
                  </a:lnTo>
                  <a:lnTo>
                    <a:pt x="445544" y="300849"/>
                  </a:lnTo>
                  <a:lnTo>
                    <a:pt x="422947" y="349010"/>
                  </a:lnTo>
                  <a:lnTo>
                    <a:pt x="390239" y="390239"/>
                  </a:lnTo>
                  <a:lnTo>
                    <a:pt x="349010" y="422947"/>
                  </a:lnTo>
                  <a:lnTo>
                    <a:pt x="300849" y="445544"/>
                  </a:lnTo>
                  <a:lnTo>
                    <a:pt x="247346" y="456442"/>
                  </a:lnTo>
                  <a:lnTo>
                    <a:pt x="228600" y="457200"/>
                  </a:lnTo>
                  <a:lnTo>
                    <a:pt x="209853" y="456442"/>
                  </a:lnTo>
                  <a:lnTo>
                    <a:pt x="156350" y="445544"/>
                  </a:lnTo>
                  <a:lnTo>
                    <a:pt x="108189" y="422947"/>
                  </a:lnTo>
                  <a:lnTo>
                    <a:pt x="66960" y="390239"/>
                  </a:lnTo>
                  <a:lnTo>
                    <a:pt x="34252" y="349010"/>
                  </a:lnTo>
                  <a:lnTo>
                    <a:pt x="11655" y="300849"/>
                  </a:lnTo>
                  <a:lnTo>
                    <a:pt x="757" y="247346"/>
                  </a:lnTo>
                  <a:lnTo>
                    <a:pt x="0" y="228600"/>
                  </a:lnTo>
                  <a:close/>
                </a:path>
              </a:pathLst>
            </a:custGeom>
            <a:ln w="9144">
              <a:solidFill>
                <a:srgbClr val="000000"/>
              </a:solidFill>
            </a:ln>
          </p:spPr>
          <p:txBody>
            <a:bodyPr wrap="square" lIns="0" tIns="0" rIns="0" bIns="0" rtlCol="0"/>
            <a:lstStyle/>
            <a:p>
              <a:endParaRPr>
                <a:solidFill>
                  <a:prstClr val="black"/>
                </a:solidFill>
              </a:endParaRPr>
            </a:p>
          </p:txBody>
        </p:sp>
        <p:sp>
          <p:nvSpPr>
            <p:cNvPr id="67" name="object 67"/>
            <p:cNvSpPr/>
            <p:nvPr/>
          </p:nvSpPr>
          <p:spPr>
            <a:xfrm>
              <a:off x="6477000" y="4267200"/>
              <a:ext cx="2209800" cy="1143000"/>
            </a:xfrm>
            <a:custGeom>
              <a:avLst/>
              <a:gdLst/>
              <a:ahLst/>
              <a:cxnLst/>
              <a:rect l="l" t="t" r="r" b="b"/>
              <a:pathLst>
                <a:path w="2209800" h="1143000">
                  <a:moveTo>
                    <a:pt x="0" y="1143000"/>
                  </a:moveTo>
                  <a:lnTo>
                    <a:pt x="2209800" y="1143000"/>
                  </a:lnTo>
                  <a:lnTo>
                    <a:pt x="2209800" y="0"/>
                  </a:lnTo>
                  <a:lnTo>
                    <a:pt x="0" y="0"/>
                  </a:lnTo>
                  <a:lnTo>
                    <a:pt x="0" y="1143000"/>
                  </a:lnTo>
                  <a:close/>
                </a:path>
              </a:pathLst>
            </a:custGeom>
            <a:ln w="9144">
              <a:solidFill>
                <a:srgbClr val="000000"/>
              </a:solidFill>
            </a:ln>
          </p:spPr>
          <p:txBody>
            <a:bodyPr wrap="square" lIns="0" tIns="0" rIns="0" bIns="0" rtlCol="0"/>
            <a:lstStyle/>
            <a:p>
              <a:endParaRPr>
                <a:solidFill>
                  <a:prstClr val="black"/>
                </a:solidFill>
              </a:endParaRPr>
            </a:p>
          </p:txBody>
        </p:sp>
        <p:sp>
          <p:nvSpPr>
            <p:cNvPr id="68" name="object 68"/>
            <p:cNvSpPr/>
            <p:nvPr/>
          </p:nvSpPr>
          <p:spPr>
            <a:xfrm>
              <a:off x="6553200" y="43435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FF0000"/>
            </a:solidFill>
          </p:spPr>
          <p:txBody>
            <a:bodyPr wrap="square" lIns="0" tIns="0" rIns="0" bIns="0" rtlCol="0"/>
            <a:lstStyle/>
            <a:p>
              <a:endParaRPr>
                <a:solidFill>
                  <a:prstClr val="black"/>
                </a:solidFill>
              </a:endParaRPr>
            </a:p>
          </p:txBody>
        </p:sp>
        <p:sp>
          <p:nvSpPr>
            <p:cNvPr id="69" name="object 69"/>
            <p:cNvSpPr/>
            <p:nvPr/>
          </p:nvSpPr>
          <p:spPr>
            <a:xfrm>
              <a:off x="6553200" y="43435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70" name="object 70"/>
            <p:cNvSpPr/>
            <p:nvPr/>
          </p:nvSpPr>
          <p:spPr>
            <a:xfrm>
              <a:off x="6705600" y="46483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FF0000"/>
            </a:solidFill>
          </p:spPr>
          <p:txBody>
            <a:bodyPr wrap="square" lIns="0" tIns="0" rIns="0" bIns="0" rtlCol="0"/>
            <a:lstStyle/>
            <a:p>
              <a:endParaRPr>
                <a:solidFill>
                  <a:prstClr val="black"/>
                </a:solidFill>
              </a:endParaRPr>
            </a:p>
          </p:txBody>
        </p:sp>
        <p:sp>
          <p:nvSpPr>
            <p:cNvPr id="71" name="object 71"/>
            <p:cNvSpPr/>
            <p:nvPr/>
          </p:nvSpPr>
          <p:spPr>
            <a:xfrm>
              <a:off x="6705600" y="46483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72" name="object 72"/>
            <p:cNvSpPr/>
            <p:nvPr/>
          </p:nvSpPr>
          <p:spPr>
            <a:xfrm>
              <a:off x="7379208" y="45721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15754D"/>
            </a:solidFill>
          </p:spPr>
          <p:txBody>
            <a:bodyPr wrap="square" lIns="0" tIns="0" rIns="0" bIns="0" rtlCol="0"/>
            <a:lstStyle/>
            <a:p>
              <a:endParaRPr>
                <a:solidFill>
                  <a:prstClr val="black"/>
                </a:solidFill>
              </a:endParaRPr>
            </a:p>
          </p:txBody>
        </p:sp>
        <p:sp>
          <p:nvSpPr>
            <p:cNvPr id="73" name="object 73"/>
            <p:cNvSpPr/>
            <p:nvPr/>
          </p:nvSpPr>
          <p:spPr>
            <a:xfrm>
              <a:off x="7379208" y="45721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74" name="object 74"/>
            <p:cNvSpPr/>
            <p:nvPr/>
          </p:nvSpPr>
          <p:spPr>
            <a:xfrm>
              <a:off x="7239000" y="48007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15754D"/>
            </a:solidFill>
          </p:spPr>
          <p:txBody>
            <a:bodyPr wrap="square" lIns="0" tIns="0" rIns="0" bIns="0" rtlCol="0"/>
            <a:lstStyle/>
            <a:p>
              <a:endParaRPr>
                <a:solidFill>
                  <a:prstClr val="black"/>
                </a:solidFill>
              </a:endParaRPr>
            </a:p>
          </p:txBody>
        </p:sp>
        <p:sp>
          <p:nvSpPr>
            <p:cNvPr id="75" name="object 75"/>
            <p:cNvSpPr/>
            <p:nvPr/>
          </p:nvSpPr>
          <p:spPr>
            <a:xfrm>
              <a:off x="7239000" y="48007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76" name="object 76"/>
            <p:cNvSpPr/>
            <p:nvPr/>
          </p:nvSpPr>
          <p:spPr>
            <a:xfrm>
              <a:off x="7696200" y="46483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15754D"/>
            </a:solidFill>
          </p:spPr>
          <p:txBody>
            <a:bodyPr wrap="square" lIns="0" tIns="0" rIns="0" bIns="0" rtlCol="0"/>
            <a:lstStyle/>
            <a:p>
              <a:endParaRPr>
                <a:solidFill>
                  <a:prstClr val="black"/>
                </a:solidFill>
              </a:endParaRPr>
            </a:p>
          </p:txBody>
        </p:sp>
        <p:sp>
          <p:nvSpPr>
            <p:cNvPr id="77" name="object 77"/>
            <p:cNvSpPr/>
            <p:nvPr/>
          </p:nvSpPr>
          <p:spPr>
            <a:xfrm>
              <a:off x="7696200" y="46483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78" name="object 78"/>
            <p:cNvSpPr/>
            <p:nvPr/>
          </p:nvSpPr>
          <p:spPr>
            <a:xfrm>
              <a:off x="7010400" y="49531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15754D"/>
            </a:solidFill>
          </p:spPr>
          <p:txBody>
            <a:bodyPr wrap="square" lIns="0" tIns="0" rIns="0" bIns="0" rtlCol="0"/>
            <a:lstStyle/>
            <a:p>
              <a:endParaRPr>
                <a:solidFill>
                  <a:prstClr val="black"/>
                </a:solidFill>
              </a:endParaRPr>
            </a:p>
          </p:txBody>
        </p:sp>
        <p:sp>
          <p:nvSpPr>
            <p:cNvPr id="79" name="object 79"/>
            <p:cNvSpPr/>
            <p:nvPr/>
          </p:nvSpPr>
          <p:spPr>
            <a:xfrm>
              <a:off x="7010400" y="49531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80" name="object 80"/>
            <p:cNvSpPr/>
            <p:nvPr/>
          </p:nvSpPr>
          <p:spPr>
            <a:xfrm>
              <a:off x="7620000" y="48769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15754D"/>
            </a:solidFill>
          </p:spPr>
          <p:txBody>
            <a:bodyPr wrap="square" lIns="0" tIns="0" rIns="0" bIns="0" rtlCol="0"/>
            <a:lstStyle/>
            <a:p>
              <a:endParaRPr>
                <a:solidFill>
                  <a:prstClr val="black"/>
                </a:solidFill>
              </a:endParaRPr>
            </a:p>
          </p:txBody>
        </p:sp>
        <p:sp>
          <p:nvSpPr>
            <p:cNvPr id="81" name="object 81"/>
            <p:cNvSpPr/>
            <p:nvPr/>
          </p:nvSpPr>
          <p:spPr>
            <a:xfrm>
              <a:off x="7620000" y="48769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82" name="object 82"/>
            <p:cNvSpPr/>
            <p:nvPr/>
          </p:nvSpPr>
          <p:spPr>
            <a:xfrm>
              <a:off x="8153400" y="48007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FF0000"/>
            </a:solidFill>
          </p:spPr>
          <p:txBody>
            <a:bodyPr wrap="square" lIns="0" tIns="0" rIns="0" bIns="0" rtlCol="0"/>
            <a:lstStyle/>
            <a:p>
              <a:endParaRPr>
                <a:solidFill>
                  <a:prstClr val="black"/>
                </a:solidFill>
              </a:endParaRPr>
            </a:p>
          </p:txBody>
        </p:sp>
        <p:sp>
          <p:nvSpPr>
            <p:cNvPr id="83" name="object 83"/>
            <p:cNvSpPr/>
            <p:nvPr/>
          </p:nvSpPr>
          <p:spPr>
            <a:xfrm>
              <a:off x="8153400" y="48007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84" name="object 84"/>
            <p:cNvSpPr/>
            <p:nvPr/>
          </p:nvSpPr>
          <p:spPr>
            <a:xfrm>
              <a:off x="7620000" y="47245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15754D"/>
            </a:solidFill>
          </p:spPr>
          <p:txBody>
            <a:bodyPr wrap="square" lIns="0" tIns="0" rIns="0" bIns="0" rtlCol="0"/>
            <a:lstStyle/>
            <a:p>
              <a:endParaRPr>
                <a:solidFill>
                  <a:prstClr val="black"/>
                </a:solidFill>
              </a:endParaRPr>
            </a:p>
          </p:txBody>
        </p:sp>
        <p:sp>
          <p:nvSpPr>
            <p:cNvPr id="85" name="object 85"/>
            <p:cNvSpPr/>
            <p:nvPr/>
          </p:nvSpPr>
          <p:spPr>
            <a:xfrm>
              <a:off x="7620000" y="47245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86" name="object 86"/>
            <p:cNvSpPr/>
            <p:nvPr/>
          </p:nvSpPr>
          <p:spPr>
            <a:xfrm>
              <a:off x="8077200" y="49531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FF0000"/>
            </a:solidFill>
          </p:spPr>
          <p:txBody>
            <a:bodyPr wrap="square" lIns="0" tIns="0" rIns="0" bIns="0" rtlCol="0"/>
            <a:lstStyle/>
            <a:p>
              <a:endParaRPr>
                <a:solidFill>
                  <a:prstClr val="black"/>
                </a:solidFill>
              </a:endParaRPr>
            </a:p>
          </p:txBody>
        </p:sp>
        <p:sp>
          <p:nvSpPr>
            <p:cNvPr id="87" name="object 87"/>
            <p:cNvSpPr/>
            <p:nvPr/>
          </p:nvSpPr>
          <p:spPr>
            <a:xfrm>
              <a:off x="8077200" y="49531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88" name="object 88"/>
            <p:cNvSpPr/>
            <p:nvPr/>
          </p:nvSpPr>
          <p:spPr>
            <a:xfrm>
              <a:off x="7924800" y="47245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FF0000"/>
            </a:solidFill>
          </p:spPr>
          <p:txBody>
            <a:bodyPr wrap="square" lIns="0" tIns="0" rIns="0" bIns="0" rtlCol="0"/>
            <a:lstStyle/>
            <a:p>
              <a:endParaRPr>
                <a:solidFill>
                  <a:prstClr val="black"/>
                </a:solidFill>
              </a:endParaRPr>
            </a:p>
          </p:txBody>
        </p:sp>
        <p:sp>
          <p:nvSpPr>
            <p:cNvPr id="89" name="object 89"/>
            <p:cNvSpPr/>
            <p:nvPr/>
          </p:nvSpPr>
          <p:spPr>
            <a:xfrm>
              <a:off x="7924800" y="47245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90" name="object 90"/>
            <p:cNvSpPr/>
            <p:nvPr/>
          </p:nvSpPr>
          <p:spPr>
            <a:xfrm>
              <a:off x="8305800" y="51817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FF0000"/>
            </a:solidFill>
          </p:spPr>
          <p:txBody>
            <a:bodyPr wrap="square" lIns="0" tIns="0" rIns="0" bIns="0" rtlCol="0"/>
            <a:lstStyle/>
            <a:p>
              <a:endParaRPr>
                <a:solidFill>
                  <a:prstClr val="black"/>
                </a:solidFill>
              </a:endParaRPr>
            </a:p>
          </p:txBody>
        </p:sp>
        <p:sp>
          <p:nvSpPr>
            <p:cNvPr id="91" name="object 91"/>
            <p:cNvSpPr/>
            <p:nvPr/>
          </p:nvSpPr>
          <p:spPr>
            <a:xfrm>
              <a:off x="8305800" y="51817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92" name="object 92"/>
            <p:cNvSpPr/>
            <p:nvPr/>
          </p:nvSpPr>
          <p:spPr>
            <a:xfrm>
              <a:off x="8382000" y="44959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FF0000"/>
            </a:solidFill>
          </p:spPr>
          <p:txBody>
            <a:bodyPr wrap="square" lIns="0" tIns="0" rIns="0" bIns="0" rtlCol="0"/>
            <a:lstStyle/>
            <a:p>
              <a:endParaRPr>
                <a:solidFill>
                  <a:prstClr val="black"/>
                </a:solidFill>
              </a:endParaRPr>
            </a:p>
          </p:txBody>
        </p:sp>
        <p:sp>
          <p:nvSpPr>
            <p:cNvPr id="93" name="object 93"/>
            <p:cNvSpPr/>
            <p:nvPr/>
          </p:nvSpPr>
          <p:spPr>
            <a:xfrm>
              <a:off x="8382000" y="44959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94" name="object 94"/>
            <p:cNvSpPr/>
            <p:nvPr/>
          </p:nvSpPr>
          <p:spPr>
            <a:xfrm>
              <a:off x="7848600" y="48769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FF0000"/>
            </a:solidFill>
          </p:spPr>
          <p:txBody>
            <a:bodyPr wrap="square" lIns="0" tIns="0" rIns="0" bIns="0" rtlCol="0"/>
            <a:lstStyle/>
            <a:p>
              <a:endParaRPr>
                <a:solidFill>
                  <a:prstClr val="black"/>
                </a:solidFill>
              </a:endParaRPr>
            </a:p>
          </p:txBody>
        </p:sp>
        <p:sp>
          <p:nvSpPr>
            <p:cNvPr id="95" name="object 95"/>
            <p:cNvSpPr/>
            <p:nvPr/>
          </p:nvSpPr>
          <p:spPr>
            <a:xfrm>
              <a:off x="7848600" y="48769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96" name="object 96"/>
            <p:cNvSpPr/>
            <p:nvPr/>
          </p:nvSpPr>
          <p:spPr>
            <a:xfrm>
              <a:off x="7772400" y="48007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FFFFFF"/>
            </a:solidFill>
          </p:spPr>
          <p:txBody>
            <a:bodyPr wrap="square" lIns="0" tIns="0" rIns="0" bIns="0" rtlCol="0"/>
            <a:lstStyle/>
            <a:p>
              <a:endParaRPr>
                <a:solidFill>
                  <a:prstClr val="black"/>
                </a:solidFill>
              </a:endParaRPr>
            </a:p>
          </p:txBody>
        </p:sp>
        <p:sp>
          <p:nvSpPr>
            <p:cNvPr id="97" name="object 97"/>
            <p:cNvSpPr/>
            <p:nvPr/>
          </p:nvSpPr>
          <p:spPr>
            <a:xfrm>
              <a:off x="7772400" y="48007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98" name="object 98"/>
            <p:cNvSpPr/>
            <p:nvPr/>
          </p:nvSpPr>
          <p:spPr>
            <a:xfrm>
              <a:off x="7467600" y="4457700"/>
              <a:ext cx="762126" cy="762000"/>
            </a:xfrm>
            <a:custGeom>
              <a:avLst/>
              <a:gdLst/>
              <a:ahLst/>
              <a:cxnLst/>
              <a:rect l="l" t="t" r="r" b="b"/>
              <a:pathLst>
                <a:path w="826134" h="762000">
                  <a:moveTo>
                    <a:pt x="0" y="381000"/>
                  </a:moveTo>
                  <a:lnTo>
                    <a:pt x="5405" y="319195"/>
                  </a:lnTo>
                  <a:lnTo>
                    <a:pt x="21055" y="260567"/>
                  </a:lnTo>
                  <a:lnTo>
                    <a:pt x="46099" y="205900"/>
                  </a:lnTo>
                  <a:lnTo>
                    <a:pt x="79686" y="155978"/>
                  </a:lnTo>
                  <a:lnTo>
                    <a:pt x="120967" y="111585"/>
                  </a:lnTo>
                  <a:lnTo>
                    <a:pt x="169090" y="73505"/>
                  </a:lnTo>
                  <a:lnTo>
                    <a:pt x="223206" y="42523"/>
                  </a:lnTo>
                  <a:lnTo>
                    <a:pt x="282464" y="19421"/>
                  </a:lnTo>
                  <a:lnTo>
                    <a:pt x="346013" y="4986"/>
                  </a:lnTo>
                  <a:lnTo>
                    <a:pt x="413004" y="0"/>
                  </a:lnTo>
                  <a:lnTo>
                    <a:pt x="446876" y="1262"/>
                  </a:lnTo>
                  <a:lnTo>
                    <a:pt x="512252" y="11071"/>
                  </a:lnTo>
                  <a:lnTo>
                    <a:pt x="573762" y="29938"/>
                  </a:lnTo>
                  <a:lnTo>
                    <a:pt x="630555" y="57078"/>
                  </a:lnTo>
                  <a:lnTo>
                    <a:pt x="681781" y="91707"/>
                  </a:lnTo>
                  <a:lnTo>
                    <a:pt x="726589" y="133041"/>
                  </a:lnTo>
                  <a:lnTo>
                    <a:pt x="764129" y="180297"/>
                  </a:lnTo>
                  <a:lnTo>
                    <a:pt x="793551" y="232689"/>
                  </a:lnTo>
                  <a:lnTo>
                    <a:pt x="814004" y="289435"/>
                  </a:lnTo>
                  <a:lnTo>
                    <a:pt x="824638" y="349749"/>
                  </a:lnTo>
                  <a:lnTo>
                    <a:pt x="826008" y="381000"/>
                  </a:lnTo>
                  <a:lnTo>
                    <a:pt x="824638" y="412250"/>
                  </a:lnTo>
                  <a:lnTo>
                    <a:pt x="814004" y="472564"/>
                  </a:lnTo>
                  <a:lnTo>
                    <a:pt x="793551" y="529310"/>
                  </a:lnTo>
                  <a:lnTo>
                    <a:pt x="764129" y="581702"/>
                  </a:lnTo>
                  <a:lnTo>
                    <a:pt x="726589" y="628958"/>
                  </a:lnTo>
                  <a:lnTo>
                    <a:pt x="681781" y="670292"/>
                  </a:lnTo>
                  <a:lnTo>
                    <a:pt x="630555" y="704921"/>
                  </a:lnTo>
                  <a:lnTo>
                    <a:pt x="573762" y="732061"/>
                  </a:lnTo>
                  <a:lnTo>
                    <a:pt x="512252" y="750928"/>
                  </a:lnTo>
                  <a:lnTo>
                    <a:pt x="446876" y="760737"/>
                  </a:lnTo>
                  <a:lnTo>
                    <a:pt x="413004" y="762000"/>
                  </a:lnTo>
                  <a:lnTo>
                    <a:pt x="379131" y="760737"/>
                  </a:lnTo>
                  <a:lnTo>
                    <a:pt x="313755" y="750928"/>
                  </a:lnTo>
                  <a:lnTo>
                    <a:pt x="252245" y="732061"/>
                  </a:lnTo>
                  <a:lnTo>
                    <a:pt x="195452" y="704921"/>
                  </a:lnTo>
                  <a:lnTo>
                    <a:pt x="144226" y="670292"/>
                  </a:lnTo>
                  <a:lnTo>
                    <a:pt x="99418" y="628958"/>
                  </a:lnTo>
                  <a:lnTo>
                    <a:pt x="61878" y="581702"/>
                  </a:lnTo>
                  <a:lnTo>
                    <a:pt x="32456" y="529310"/>
                  </a:lnTo>
                  <a:lnTo>
                    <a:pt x="12003" y="472564"/>
                  </a:lnTo>
                  <a:lnTo>
                    <a:pt x="1369" y="412250"/>
                  </a:lnTo>
                  <a:lnTo>
                    <a:pt x="0" y="381000"/>
                  </a:lnTo>
                  <a:close/>
                </a:path>
              </a:pathLst>
            </a:custGeom>
            <a:ln w="9144">
              <a:solidFill>
                <a:srgbClr val="000000"/>
              </a:solidFill>
            </a:ln>
          </p:spPr>
          <p:txBody>
            <a:bodyPr wrap="square" lIns="0" tIns="0" rIns="0" bIns="0" rtlCol="0"/>
            <a:lstStyle/>
            <a:p>
              <a:endParaRPr>
                <a:solidFill>
                  <a:prstClr val="black"/>
                </a:solidFill>
              </a:endParaRPr>
            </a:p>
          </p:txBody>
        </p:sp>
        <p:sp>
          <p:nvSpPr>
            <p:cNvPr id="99" name="object 99"/>
            <p:cNvSpPr/>
            <p:nvPr/>
          </p:nvSpPr>
          <p:spPr>
            <a:xfrm>
              <a:off x="4464811" y="3275966"/>
              <a:ext cx="113664" cy="838835"/>
            </a:xfrm>
            <a:custGeom>
              <a:avLst/>
              <a:gdLst/>
              <a:ahLst/>
              <a:cxnLst/>
              <a:rect l="l" t="t" r="r" b="b"/>
              <a:pathLst>
                <a:path w="113664" h="838835">
                  <a:moveTo>
                    <a:pt x="0" y="759460"/>
                  </a:moveTo>
                  <a:lnTo>
                    <a:pt x="30987" y="838835"/>
                  </a:lnTo>
                  <a:lnTo>
                    <a:pt x="69762" y="776224"/>
                  </a:lnTo>
                  <a:lnTo>
                    <a:pt x="43052" y="776224"/>
                  </a:lnTo>
                  <a:lnTo>
                    <a:pt x="30352" y="775081"/>
                  </a:lnTo>
                  <a:lnTo>
                    <a:pt x="31509" y="762362"/>
                  </a:lnTo>
                  <a:lnTo>
                    <a:pt x="0" y="759460"/>
                  </a:lnTo>
                  <a:close/>
                </a:path>
                <a:path w="113664" h="838835">
                  <a:moveTo>
                    <a:pt x="31509" y="762362"/>
                  </a:moveTo>
                  <a:lnTo>
                    <a:pt x="30352" y="775081"/>
                  </a:lnTo>
                  <a:lnTo>
                    <a:pt x="43052" y="776224"/>
                  </a:lnTo>
                  <a:lnTo>
                    <a:pt x="44207" y="763532"/>
                  </a:lnTo>
                  <a:lnTo>
                    <a:pt x="31509" y="762362"/>
                  </a:lnTo>
                  <a:close/>
                </a:path>
                <a:path w="113664" h="838835">
                  <a:moveTo>
                    <a:pt x="44207" y="763532"/>
                  </a:moveTo>
                  <a:lnTo>
                    <a:pt x="43052" y="776224"/>
                  </a:lnTo>
                  <a:lnTo>
                    <a:pt x="69762" y="776224"/>
                  </a:lnTo>
                  <a:lnTo>
                    <a:pt x="75818" y="766445"/>
                  </a:lnTo>
                  <a:lnTo>
                    <a:pt x="44207" y="763532"/>
                  </a:lnTo>
                  <a:close/>
                </a:path>
                <a:path w="113664" h="838835">
                  <a:moveTo>
                    <a:pt x="100837" y="0"/>
                  </a:moveTo>
                  <a:lnTo>
                    <a:pt x="31509" y="762362"/>
                  </a:lnTo>
                  <a:lnTo>
                    <a:pt x="44207" y="763532"/>
                  </a:lnTo>
                  <a:lnTo>
                    <a:pt x="113537" y="1270"/>
                  </a:lnTo>
                  <a:lnTo>
                    <a:pt x="100837" y="0"/>
                  </a:lnTo>
                  <a:close/>
                </a:path>
              </a:pathLst>
            </a:custGeom>
            <a:solidFill>
              <a:srgbClr val="CC3300"/>
            </a:solidFill>
          </p:spPr>
          <p:txBody>
            <a:bodyPr wrap="square" lIns="0" tIns="0" rIns="0" bIns="0" rtlCol="0"/>
            <a:lstStyle/>
            <a:p>
              <a:endParaRPr>
                <a:solidFill>
                  <a:prstClr val="black"/>
                </a:solidFill>
              </a:endParaRPr>
            </a:p>
          </p:txBody>
        </p:sp>
        <p:sp>
          <p:nvSpPr>
            <p:cNvPr id="100" name="object 100"/>
            <p:cNvSpPr txBox="1"/>
            <p:nvPr/>
          </p:nvSpPr>
          <p:spPr>
            <a:xfrm>
              <a:off x="2667000" y="2743201"/>
              <a:ext cx="7010400" cy="246221"/>
            </a:xfrm>
            <a:prstGeom prst="rect">
              <a:avLst/>
            </a:prstGeom>
            <a:ln w="9144">
              <a:solidFill>
                <a:srgbClr val="000000"/>
              </a:solidFill>
            </a:ln>
          </p:spPr>
          <p:txBody>
            <a:bodyPr vert="horz" wrap="square" lIns="0" tIns="0" rIns="0" bIns="0" rtlCol="0">
              <a:spAutoFit/>
            </a:bodyPr>
            <a:lstStyle/>
            <a:p>
              <a:pPr marL="1610995"/>
              <a:r>
                <a:rPr sz="1600" b="1" dirty="0">
                  <a:solidFill>
                    <a:srgbClr val="CC3300"/>
                  </a:solidFill>
                  <a:latin typeface="Times New Roman"/>
                  <a:cs typeface="Times New Roman"/>
                </a:rPr>
                <a:t>w</a:t>
              </a:r>
              <a:r>
                <a:rPr sz="1600" b="1" spc="-10" dirty="0">
                  <a:solidFill>
                    <a:srgbClr val="CC3300"/>
                  </a:solidFill>
                  <a:latin typeface="Times New Roman"/>
                  <a:cs typeface="Times New Roman"/>
                </a:rPr>
                <a:t>hich</a:t>
              </a:r>
              <a:r>
                <a:rPr sz="1600" b="1" spc="-20" dirty="0">
                  <a:solidFill>
                    <a:srgbClr val="CC3300"/>
                  </a:solidFill>
                  <a:latin typeface="Times New Roman"/>
                  <a:cs typeface="Times New Roman"/>
                </a:rPr>
                <a:t> </a:t>
              </a:r>
              <a:r>
                <a:rPr sz="1600" b="1" spc="-10" dirty="0">
                  <a:solidFill>
                    <a:srgbClr val="CC3300"/>
                  </a:solidFill>
                  <a:latin typeface="Times New Roman"/>
                  <a:cs typeface="Times New Roman"/>
                </a:rPr>
                <a:t>class?</a:t>
              </a:r>
              <a:endParaRPr sz="1600">
                <a:solidFill>
                  <a:prstClr val="black"/>
                </a:solidFill>
                <a:latin typeface="Times New Roman"/>
                <a:cs typeface="Times New Roman"/>
              </a:endParaRPr>
            </a:p>
          </p:txBody>
        </p:sp>
        <p:sp>
          <p:nvSpPr>
            <p:cNvPr id="101" name="object 101"/>
            <p:cNvSpPr/>
            <p:nvPr/>
          </p:nvSpPr>
          <p:spPr>
            <a:xfrm>
              <a:off x="5417059" y="4179952"/>
              <a:ext cx="804545" cy="382905"/>
            </a:xfrm>
            <a:custGeom>
              <a:avLst/>
              <a:gdLst/>
              <a:ahLst/>
              <a:cxnLst/>
              <a:rect l="l" t="t" r="r" b="b"/>
              <a:pathLst>
                <a:path w="804545" h="382904">
                  <a:moveTo>
                    <a:pt x="40386" y="0"/>
                  </a:moveTo>
                  <a:lnTo>
                    <a:pt x="628523" y="222122"/>
                  </a:lnTo>
                  <a:lnTo>
                    <a:pt x="648716" y="168656"/>
                  </a:lnTo>
                  <a:lnTo>
                    <a:pt x="804291" y="349631"/>
                  </a:lnTo>
                  <a:lnTo>
                    <a:pt x="567817" y="382524"/>
                  </a:lnTo>
                  <a:lnTo>
                    <a:pt x="588010" y="329057"/>
                  </a:lnTo>
                  <a:lnTo>
                    <a:pt x="0" y="106934"/>
                  </a:lnTo>
                  <a:lnTo>
                    <a:pt x="40386" y="0"/>
                  </a:lnTo>
                  <a:close/>
                </a:path>
              </a:pathLst>
            </a:custGeom>
            <a:ln w="9525">
              <a:solidFill>
                <a:srgbClr val="000000"/>
              </a:solidFill>
            </a:ln>
          </p:spPr>
          <p:txBody>
            <a:bodyPr wrap="square" lIns="0" tIns="0" rIns="0" bIns="0" rtlCol="0"/>
            <a:lstStyle/>
            <a:p>
              <a:endParaRPr>
                <a:solidFill>
                  <a:prstClr val="black"/>
                </a:solidFill>
              </a:endParaRPr>
            </a:p>
          </p:txBody>
        </p:sp>
        <p:sp>
          <p:nvSpPr>
            <p:cNvPr id="102" name="object 102"/>
            <p:cNvSpPr/>
            <p:nvPr/>
          </p:nvSpPr>
          <p:spPr>
            <a:xfrm>
              <a:off x="5417059" y="3590926"/>
              <a:ext cx="804545" cy="382905"/>
            </a:xfrm>
            <a:custGeom>
              <a:avLst/>
              <a:gdLst/>
              <a:ahLst/>
              <a:cxnLst/>
              <a:rect l="l" t="t" r="r" b="b"/>
              <a:pathLst>
                <a:path w="804545" h="382904">
                  <a:moveTo>
                    <a:pt x="40386" y="382524"/>
                  </a:moveTo>
                  <a:lnTo>
                    <a:pt x="628523" y="160401"/>
                  </a:lnTo>
                  <a:lnTo>
                    <a:pt x="648716" y="213868"/>
                  </a:lnTo>
                  <a:lnTo>
                    <a:pt x="804291" y="32893"/>
                  </a:lnTo>
                  <a:lnTo>
                    <a:pt x="567817" y="0"/>
                  </a:lnTo>
                  <a:lnTo>
                    <a:pt x="588010" y="53467"/>
                  </a:lnTo>
                  <a:lnTo>
                    <a:pt x="0" y="275590"/>
                  </a:lnTo>
                  <a:lnTo>
                    <a:pt x="40386" y="382524"/>
                  </a:lnTo>
                  <a:close/>
                </a:path>
              </a:pathLst>
            </a:custGeom>
            <a:ln w="9525">
              <a:solidFill>
                <a:srgbClr val="000000"/>
              </a:solidFill>
            </a:ln>
          </p:spPr>
          <p:txBody>
            <a:bodyPr wrap="square" lIns="0" tIns="0" rIns="0" bIns="0" rtlCol="0"/>
            <a:lstStyle/>
            <a:p>
              <a:endParaRPr>
                <a:solidFill>
                  <a:prstClr val="black"/>
                </a:solidFill>
              </a:endParaRPr>
            </a:p>
          </p:txBody>
        </p:sp>
        <p:sp>
          <p:nvSpPr>
            <p:cNvPr id="103" name="object 103"/>
            <p:cNvSpPr/>
            <p:nvPr/>
          </p:nvSpPr>
          <p:spPr>
            <a:xfrm>
              <a:off x="5521453" y="3520059"/>
              <a:ext cx="99695" cy="151130"/>
            </a:xfrm>
            <a:custGeom>
              <a:avLst/>
              <a:gdLst/>
              <a:ahLst/>
              <a:cxnLst/>
              <a:rect l="l" t="t" r="r" b="b"/>
              <a:pathLst>
                <a:path w="99695" h="151129">
                  <a:moveTo>
                    <a:pt x="36471" y="20066"/>
                  </a:moveTo>
                  <a:lnTo>
                    <a:pt x="5842" y="20066"/>
                  </a:lnTo>
                  <a:lnTo>
                    <a:pt x="8255" y="20193"/>
                  </a:lnTo>
                  <a:lnTo>
                    <a:pt x="9398" y="20574"/>
                  </a:lnTo>
                  <a:lnTo>
                    <a:pt x="10287" y="21336"/>
                  </a:lnTo>
                  <a:lnTo>
                    <a:pt x="11303" y="21971"/>
                  </a:lnTo>
                  <a:lnTo>
                    <a:pt x="11938" y="23113"/>
                  </a:lnTo>
                  <a:lnTo>
                    <a:pt x="12446" y="24511"/>
                  </a:lnTo>
                  <a:lnTo>
                    <a:pt x="12954" y="26162"/>
                  </a:lnTo>
                  <a:lnTo>
                    <a:pt x="13335" y="29337"/>
                  </a:lnTo>
                  <a:lnTo>
                    <a:pt x="13462" y="34290"/>
                  </a:lnTo>
                  <a:lnTo>
                    <a:pt x="17780" y="150749"/>
                  </a:lnTo>
                  <a:lnTo>
                    <a:pt x="41783" y="142621"/>
                  </a:lnTo>
                  <a:lnTo>
                    <a:pt x="40386" y="107314"/>
                  </a:lnTo>
                  <a:lnTo>
                    <a:pt x="46089" y="97409"/>
                  </a:lnTo>
                  <a:lnTo>
                    <a:pt x="39497" y="97409"/>
                  </a:lnTo>
                  <a:lnTo>
                    <a:pt x="36471" y="20066"/>
                  </a:lnTo>
                  <a:close/>
                </a:path>
                <a:path w="99695" h="151129">
                  <a:moveTo>
                    <a:pt x="75907" y="94742"/>
                  </a:moveTo>
                  <a:lnTo>
                    <a:pt x="47625" y="94742"/>
                  </a:lnTo>
                  <a:lnTo>
                    <a:pt x="59436" y="114427"/>
                  </a:lnTo>
                  <a:lnTo>
                    <a:pt x="64770" y="123444"/>
                  </a:lnTo>
                  <a:lnTo>
                    <a:pt x="68961" y="128651"/>
                  </a:lnTo>
                  <a:lnTo>
                    <a:pt x="71882" y="130302"/>
                  </a:lnTo>
                  <a:lnTo>
                    <a:pt x="74676" y="131826"/>
                  </a:lnTo>
                  <a:lnTo>
                    <a:pt x="77724" y="132080"/>
                  </a:lnTo>
                  <a:lnTo>
                    <a:pt x="81026" y="131064"/>
                  </a:lnTo>
                  <a:lnTo>
                    <a:pt x="96014" y="110617"/>
                  </a:lnTo>
                  <a:lnTo>
                    <a:pt x="88138" y="110617"/>
                  </a:lnTo>
                  <a:lnTo>
                    <a:pt x="87122" y="110489"/>
                  </a:lnTo>
                  <a:lnTo>
                    <a:pt x="84582" y="108585"/>
                  </a:lnTo>
                  <a:lnTo>
                    <a:pt x="81026" y="103251"/>
                  </a:lnTo>
                  <a:lnTo>
                    <a:pt x="75907" y="94742"/>
                  </a:lnTo>
                  <a:close/>
                </a:path>
                <a:path w="99695" h="151129">
                  <a:moveTo>
                    <a:pt x="95123" y="96520"/>
                  </a:moveTo>
                  <a:lnTo>
                    <a:pt x="94742" y="98044"/>
                  </a:lnTo>
                  <a:lnTo>
                    <a:pt x="94488" y="99187"/>
                  </a:lnTo>
                  <a:lnTo>
                    <a:pt x="94234" y="100076"/>
                  </a:lnTo>
                  <a:lnTo>
                    <a:pt x="92964" y="106172"/>
                  </a:lnTo>
                  <a:lnTo>
                    <a:pt x="91313" y="109601"/>
                  </a:lnTo>
                  <a:lnTo>
                    <a:pt x="89027" y="110363"/>
                  </a:lnTo>
                  <a:lnTo>
                    <a:pt x="88138" y="110617"/>
                  </a:lnTo>
                  <a:lnTo>
                    <a:pt x="96014" y="110617"/>
                  </a:lnTo>
                  <a:lnTo>
                    <a:pt x="99314" y="97536"/>
                  </a:lnTo>
                  <a:lnTo>
                    <a:pt x="95123" y="96520"/>
                  </a:lnTo>
                  <a:close/>
                </a:path>
                <a:path w="99695" h="151129">
                  <a:moveTo>
                    <a:pt x="74199" y="48641"/>
                  </a:moveTo>
                  <a:lnTo>
                    <a:pt x="57277" y="48641"/>
                  </a:lnTo>
                  <a:lnTo>
                    <a:pt x="58801" y="49149"/>
                  </a:lnTo>
                  <a:lnTo>
                    <a:pt x="60325" y="49530"/>
                  </a:lnTo>
                  <a:lnTo>
                    <a:pt x="61341" y="50419"/>
                  </a:lnTo>
                  <a:lnTo>
                    <a:pt x="61722" y="51816"/>
                  </a:lnTo>
                  <a:lnTo>
                    <a:pt x="61976" y="52577"/>
                  </a:lnTo>
                  <a:lnTo>
                    <a:pt x="62103" y="53594"/>
                  </a:lnTo>
                  <a:lnTo>
                    <a:pt x="61849" y="54610"/>
                  </a:lnTo>
                  <a:lnTo>
                    <a:pt x="61595" y="56388"/>
                  </a:lnTo>
                  <a:lnTo>
                    <a:pt x="60706" y="58674"/>
                  </a:lnTo>
                  <a:lnTo>
                    <a:pt x="59309" y="61594"/>
                  </a:lnTo>
                  <a:lnTo>
                    <a:pt x="54356" y="70358"/>
                  </a:lnTo>
                  <a:lnTo>
                    <a:pt x="39497" y="97409"/>
                  </a:lnTo>
                  <a:lnTo>
                    <a:pt x="46089" y="97409"/>
                  </a:lnTo>
                  <a:lnTo>
                    <a:pt x="47625" y="94742"/>
                  </a:lnTo>
                  <a:lnTo>
                    <a:pt x="75907" y="94742"/>
                  </a:lnTo>
                  <a:lnTo>
                    <a:pt x="61087" y="70104"/>
                  </a:lnTo>
                  <a:lnTo>
                    <a:pt x="65278" y="62102"/>
                  </a:lnTo>
                  <a:lnTo>
                    <a:pt x="71247" y="52832"/>
                  </a:lnTo>
                  <a:lnTo>
                    <a:pt x="73660" y="49276"/>
                  </a:lnTo>
                  <a:lnTo>
                    <a:pt x="74199" y="48641"/>
                  </a:lnTo>
                  <a:close/>
                </a:path>
                <a:path w="99695" h="151129">
                  <a:moveTo>
                    <a:pt x="87122" y="33655"/>
                  </a:moveTo>
                  <a:lnTo>
                    <a:pt x="48895" y="46482"/>
                  </a:lnTo>
                  <a:lnTo>
                    <a:pt x="49022" y="50419"/>
                  </a:lnTo>
                  <a:lnTo>
                    <a:pt x="53975" y="49022"/>
                  </a:lnTo>
                  <a:lnTo>
                    <a:pt x="57277" y="48641"/>
                  </a:lnTo>
                  <a:lnTo>
                    <a:pt x="74199" y="48641"/>
                  </a:lnTo>
                  <a:lnTo>
                    <a:pt x="75819" y="46736"/>
                  </a:lnTo>
                  <a:lnTo>
                    <a:pt x="77597" y="44831"/>
                  </a:lnTo>
                  <a:lnTo>
                    <a:pt x="80010" y="42545"/>
                  </a:lnTo>
                  <a:lnTo>
                    <a:pt x="83185" y="40132"/>
                  </a:lnTo>
                  <a:lnTo>
                    <a:pt x="87376" y="37592"/>
                  </a:lnTo>
                  <a:lnTo>
                    <a:pt x="87122" y="33655"/>
                  </a:lnTo>
                  <a:close/>
                </a:path>
                <a:path w="99695" h="151129">
                  <a:moveTo>
                    <a:pt x="35687" y="0"/>
                  </a:moveTo>
                  <a:lnTo>
                    <a:pt x="30099" y="1778"/>
                  </a:lnTo>
                  <a:lnTo>
                    <a:pt x="0" y="17907"/>
                  </a:lnTo>
                  <a:lnTo>
                    <a:pt x="381" y="21717"/>
                  </a:lnTo>
                  <a:lnTo>
                    <a:pt x="3556" y="20574"/>
                  </a:lnTo>
                  <a:lnTo>
                    <a:pt x="5842" y="20066"/>
                  </a:lnTo>
                  <a:lnTo>
                    <a:pt x="36471" y="20066"/>
                  </a:lnTo>
                  <a:lnTo>
                    <a:pt x="35687" y="0"/>
                  </a:lnTo>
                  <a:close/>
                </a:path>
              </a:pathLst>
            </a:custGeom>
            <a:solidFill>
              <a:srgbClr val="000000"/>
            </a:solidFill>
          </p:spPr>
          <p:txBody>
            <a:bodyPr wrap="square" lIns="0" tIns="0" rIns="0" bIns="0" rtlCol="0"/>
            <a:lstStyle/>
            <a:p>
              <a:endParaRPr>
                <a:solidFill>
                  <a:prstClr val="black"/>
                </a:solidFill>
              </a:endParaRPr>
            </a:p>
          </p:txBody>
        </p:sp>
        <p:sp>
          <p:nvSpPr>
            <p:cNvPr id="104" name="object 104"/>
            <p:cNvSpPr/>
            <p:nvPr/>
          </p:nvSpPr>
          <p:spPr>
            <a:xfrm>
              <a:off x="5657978" y="3412998"/>
              <a:ext cx="258445" cy="167005"/>
            </a:xfrm>
            <a:custGeom>
              <a:avLst/>
              <a:gdLst/>
              <a:ahLst/>
              <a:cxnLst/>
              <a:rect l="l" t="t" r="r" b="b"/>
              <a:pathLst>
                <a:path w="258445" h="167004">
                  <a:moveTo>
                    <a:pt x="113030" y="120015"/>
                  </a:moveTo>
                  <a:lnTo>
                    <a:pt x="10287" y="154305"/>
                  </a:lnTo>
                  <a:lnTo>
                    <a:pt x="14350" y="166497"/>
                  </a:lnTo>
                  <a:lnTo>
                    <a:pt x="117094" y="132207"/>
                  </a:lnTo>
                  <a:lnTo>
                    <a:pt x="113030" y="120015"/>
                  </a:lnTo>
                  <a:close/>
                </a:path>
                <a:path w="258445" h="167004">
                  <a:moveTo>
                    <a:pt x="102743" y="89281"/>
                  </a:moveTo>
                  <a:lnTo>
                    <a:pt x="0" y="123698"/>
                  </a:lnTo>
                  <a:lnTo>
                    <a:pt x="4191" y="135890"/>
                  </a:lnTo>
                  <a:lnTo>
                    <a:pt x="106807" y="101473"/>
                  </a:lnTo>
                  <a:lnTo>
                    <a:pt x="102743" y="89281"/>
                  </a:lnTo>
                  <a:close/>
                </a:path>
                <a:path w="258445" h="167004">
                  <a:moveTo>
                    <a:pt x="196723" y="127381"/>
                  </a:moveTo>
                  <a:lnTo>
                    <a:pt x="194056" y="127635"/>
                  </a:lnTo>
                  <a:lnTo>
                    <a:pt x="191643" y="128524"/>
                  </a:lnTo>
                  <a:lnTo>
                    <a:pt x="188976" y="129413"/>
                  </a:lnTo>
                  <a:lnTo>
                    <a:pt x="186944" y="131191"/>
                  </a:lnTo>
                  <a:lnTo>
                    <a:pt x="185674" y="133985"/>
                  </a:lnTo>
                  <a:lnTo>
                    <a:pt x="184277" y="136652"/>
                  </a:lnTo>
                  <a:lnTo>
                    <a:pt x="198947" y="150421"/>
                  </a:lnTo>
                  <a:lnTo>
                    <a:pt x="209913" y="149628"/>
                  </a:lnTo>
                  <a:lnTo>
                    <a:pt x="225686" y="145070"/>
                  </a:lnTo>
                  <a:lnTo>
                    <a:pt x="236208" y="138981"/>
                  </a:lnTo>
                  <a:lnTo>
                    <a:pt x="242659" y="133350"/>
                  </a:lnTo>
                  <a:lnTo>
                    <a:pt x="228981" y="133350"/>
                  </a:lnTo>
                  <a:lnTo>
                    <a:pt x="226695" y="133223"/>
                  </a:lnTo>
                  <a:lnTo>
                    <a:pt x="223647" y="133096"/>
                  </a:lnTo>
                  <a:lnTo>
                    <a:pt x="219710" y="132461"/>
                  </a:lnTo>
                  <a:lnTo>
                    <a:pt x="215138" y="131064"/>
                  </a:lnTo>
                  <a:lnTo>
                    <a:pt x="207645" y="128905"/>
                  </a:lnTo>
                  <a:lnTo>
                    <a:pt x="202438" y="127635"/>
                  </a:lnTo>
                  <a:lnTo>
                    <a:pt x="196723" y="127381"/>
                  </a:lnTo>
                  <a:close/>
                </a:path>
                <a:path w="258445" h="167004">
                  <a:moveTo>
                    <a:pt x="256158" y="84357"/>
                  </a:moveTo>
                  <a:lnTo>
                    <a:pt x="202194" y="84357"/>
                  </a:lnTo>
                  <a:lnTo>
                    <a:pt x="214769" y="85316"/>
                  </a:lnTo>
                  <a:lnTo>
                    <a:pt x="228870" y="88384"/>
                  </a:lnTo>
                  <a:lnTo>
                    <a:pt x="239417" y="95874"/>
                  </a:lnTo>
                  <a:lnTo>
                    <a:pt x="245745" y="106807"/>
                  </a:lnTo>
                  <a:lnTo>
                    <a:pt x="247522" y="112014"/>
                  </a:lnTo>
                  <a:lnTo>
                    <a:pt x="247269" y="117221"/>
                  </a:lnTo>
                  <a:lnTo>
                    <a:pt x="244856" y="122174"/>
                  </a:lnTo>
                  <a:lnTo>
                    <a:pt x="242570" y="127127"/>
                  </a:lnTo>
                  <a:lnTo>
                    <a:pt x="238886" y="130429"/>
                  </a:lnTo>
                  <a:lnTo>
                    <a:pt x="233679" y="132080"/>
                  </a:lnTo>
                  <a:lnTo>
                    <a:pt x="231267" y="132969"/>
                  </a:lnTo>
                  <a:lnTo>
                    <a:pt x="228981" y="133350"/>
                  </a:lnTo>
                  <a:lnTo>
                    <a:pt x="242659" y="133350"/>
                  </a:lnTo>
                  <a:lnTo>
                    <a:pt x="246711" y="129813"/>
                  </a:lnTo>
                  <a:lnTo>
                    <a:pt x="253474" y="119613"/>
                  </a:lnTo>
                  <a:lnTo>
                    <a:pt x="257720" y="106667"/>
                  </a:lnTo>
                  <a:lnTo>
                    <a:pt x="258350" y="94474"/>
                  </a:lnTo>
                  <a:lnTo>
                    <a:pt x="256158" y="84357"/>
                  </a:lnTo>
                  <a:close/>
                </a:path>
                <a:path w="258445" h="167004">
                  <a:moveTo>
                    <a:pt x="228472" y="0"/>
                  </a:moveTo>
                  <a:lnTo>
                    <a:pt x="168910" y="19939"/>
                  </a:lnTo>
                  <a:lnTo>
                    <a:pt x="167513" y="91821"/>
                  </a:lnTo>
                  <a:lnTo>
                    <a:pt x="170942" y="90551"/>
                  </a:lnTo>
                  <a:lnTo>
                    <a:pt x="173482" y="89662"/>
                  </a:lnTo>
                  <a:lnTo>
                    <a:pt x="179176" y="87883"/>
                  </a:lnTo>
                  <a:lnTo>
                    <a:pt x="190533" y="85286"/>
                  </a:lnTo>
                  <a:lnTo>
                    <a:pt x="202194" y="84357"/>
                  </a:lnTo>
                  <a:lnTo>
                    <a:pt x="256158" y="84357"/>
                  </a:lnTo>
                  <a:lnTo>
                    <a:pt x="255596" y="81765"/>
                  </a:lnTo>
                  <a:lnTo>
                    <a:pt x="249841" y="71569"/>
                  </a:lnTo>
                  <a:lnTo>
                    <a:pt x="240557" y="63151"/>
                  </a:lnTo>
                  <a:lnTo>
                    <a:pt x="231221" y="58420"/>
                  </a:lnTo>
                  <a:lnTo>
                    <a:pt x="176403" y="58420"/>
                  </a:lnTo>
                  <a:lnTo>
                    <a:pt x="177038" y="44196"/>
                  </a:lnTo>
                  <a:lnTo>
                    <a:pt x="227076" y="27305"/>
                  </a:lnTo>
                  <a:lnTo>
                    <a:pt x="228472" y="0"/>
                  </a:lnTo>
                  <a:close/>
                </a:path>
                <a:path w="258445" h="167004">
                  <a:moveTo>
                    <a:pt x="203701" y="53526"/>
                  </a:moveTo>
                  <a:lnTo>
                    <a:pt x="190568" y="55021"/>
                  </a:lnTo>
                  <a:lnTo>
                    <a:pt x="176403" y="58420"/>
                  </a:lnTo>
                  <a:lnTo>
                    <a:pt x="231221" y="58420"/>
                  </a:lnTo>
                  <a:lnTo>
                    <a:pt x="226868" y="56214"/>
                  </a:lnTo>
                  <a:lnTo>
                    <a:pt x="215801" y="53927"/>
                  </a:lnTo>
                  <a:lnTo>
                    <a:pt x="203701" y="53526"/>
                  </a:lnTo>
                  <a:close/>
                </a:path>
              </a:pathLst>
            </a:custGeom>
            <a:solidFill>
              <a:srgbClr val="000000"/>
            </a:solidFill>
          </p:spPr>
          <p:txBody>
            <a:bodyPr wrap="square" lIns="0" tIns="0" rIns="0" bIns="0" rtlCol="0"/>
            <a:lstStyle/>
            <a:p>
              <a:endParaRPr>
                <a:solidFill>
                  <a:prstClr val="black"/>
                </a:solidFill>
              </a:endParaRPr>
            </a:p>
          </p:txBody>
        </p:sp>
        <p:sp>
          <p:nvSpPr>
            <p:cNvPr id="105" name="object 105"/>
            <p:cNvSpPr/>
            <p:nvPr/>
          </p:nvSpPr>
          <p:spPr>
            <a:xfrm>
              <a:off x="5492116" y="4509135"/>
              <a:ext cx="125095" cy="140335"/>
            </a:xfrm>
            <a:custGeom>
              <a:avLst/>
              <a:gdLst/>
              <a:ahLst/>
              <a:cxnLst/>
              <a:rect l="l" t="t" r="r" b="b"/>
              <a:pathLst>
                <a:path w="125095" h="140335">
                  <a:moveTo>
                    <a:pt x="81464" y="90043"/>
                  </a:moveTo>
                  <a:lnTo>
                    <a:pt x="57149" y="90043"/>
                  </a:lnTo>
                  <a:lnTo>
                    <a:pt x="54990" y="113030"/>
                  </a:lnTo>
                  <a:lnTo>
                    <a:pt x="54232" y="121920"/>
                  </a:lnTo>
                  <a:lnTo>
                    <a:pt x="54130" y="124968"/>
                  </a:lnTo>
                  <a:lnTo>
                    <a:pt x="54228" y="130175"/>
                  </a:lnTo>
                  <a:lnTo>
                    <a:pt x="55752" y="133096"/>
                  </a:lnTo>
                  <a:lnTo>
                    <a:pt x="57149" y="136144"/>
                  </a:lnTo>
                  <a:lnTo>
                    <a:pt x="59435" y="138049"/>
                  </a:lnTo>
                  <a:lnTo>
                    <a:pt x="65785" y="140081"/>
                  </a:lnTo>
                  <a:lnTo>
                    <a:pt x="69849" y="139700"/>
                  </a:lnTo>
                  <a:lnTo>
                    <a:pt x="76044" y="137450"/>
                  </a:lnTo>
                  <a:lnTo>
                    <a:pt x="86559" y="131715"/>
                  </a:lnTo>
                  <a:lnTo>
                    <a:pt x="91177" y="127889"/>
                  </a:lnTo>
                  <a:lnTo>
                    <a:pt x="83565" y="127889"/>
                  </a:lnTo>
                  <a:lnTo>
                    <a:pt x="81406" y="127254"/>
                  </a:lnTo>
                  <a:lnTo>
                    <a:pt x="80390" y="126873"/>
                  </a:lnTo>
                  <a:lnTo>
                    <a:pt x="79755" y="126238"/>
                  </a:lnTo>
                  <a:lnTo>
                    <a:pt x="79374" y="124968"/>
                  </a:lnTo>
                  <a:lnTo>
                    <a:pt x="78866" y="123444"/>
                  </a:lnTo>
                  <a:lnTo>
                    <a:pt x="78953" y="117729"/>
                  </a:lnTo>
                  <a:lnTo>
                    <a:pt x="78993" y="116713"/>
                  </a:lnTo>
                  <a:lnTo>
                    <a:pt x="80009" y="106045"/>
                  </a:lnTo>
                  <a:lnTo>
                    <a:pt x="81464" y="90043"/>
                  </a:lnTo>
                  <a:close/>
                </a:path>
                <a:path w="125095" h="140335">
                  <a:moveTo>
                    <a:pt x="94360" y="119634"/>
                  </a:moveTo>
                  <a:lnTo>
                    <a:pt x="92328" y="121412"/>
                  </a:lnTo>
                  <a:lnTo>
                    <a:pt x="91693" y="121920"/>
                  </a:lnTo>
                  <a:lnTo>
                    <a:pt x="86994" y="126111"/>
                  </a:lnTo>
                  <a:lnTo>
                    <a:pt x="83565" y="127889"/>
                  </a:lnTo>
                  <a:lnTo>
                    <a:pt x="91177" y="127889"/>
                  </a:lnTo>
                  <a:lnTo>
                    <a:pt x="97154" y="122936"/>
                  </a:lnTo>
                  <a:lnTo>
                    <a:pt x="94360" y="119634"/>
                  </a:lnTo>
                  <a:close/>
                </a:path>
                <a:path w="125095" h="140335">
                  <a:moveTo>
                    <a:pt x="64007" y="0"/>
                  </a:moveTo>
                  <a:lnTo>
                    <a:pt x="62102" y="3302"/>
                  </a:lnTo>
                  <a:lnTo>
                    <a:pt x="65404" y="4318"/>
                  </a:lnTo>
                  <a:lnTo>
                    <a:pt x="67436" y="5207"/>
                  </a:lnTo>
                  <a:lnTo>
                    <a:pt x="68452" y="5969"/>
                  </a:lnTo>
                  <a:lnTo>
                    <a:pt x="69341" y="6858"/>
                  </a:lnTo>
                  <a:lnTo>
                    <a:pt x="69976" y="7747"/>
                  </a:lnTo>
                  <a:lnTo>
                    <a:pt x="70738" y="10033"/>
                  </a:lnTo>
                  <a:lnTo>
                    <a:pt x="70611" y="11303"/>
                  </a:lnTo>
                  <a:lnTo>
                    <a:pt x="70230" y="12700"/>
                  </a:lnTo>
                  <a:lnTo>
                    <a:pt x="69722" y="14224"/>
                  </a:lnTo>
                  <a:lnTo>
                    <a:pt x="68071" y="17145"/>
                  </a:lnTo>
                  <a:lnTo>
                    <a:pt x="65277" y="21209"/>
                  </a:lnTo>
                  <a:lnTo>
                    <a:pt x="0" y="117729"/>
                  </a:lnTo>
                  <a:lnTo>
                    <a:pt x="24129" y="125349"/>
                  </a:lnTo>
                  <a:lnTo>
                    <a:pt x="43814" y="96012"/>
                  </a:lnTo>
                  <a:lnTo>
                    <a:pt x="57149" y="90043"/>
                  </a:lnTo>
                  <a:lnTo>
                    <a:pt x="81464" y="90043"/>
                  </a:lnTo>
                  <a:lnTo>
                    <a:pt x="81695" y="87503"/>
                  </a:lnTo>
                  <a:lnTo>
                    <a:pt x="49021" y="87503"/>
                  </a:lnTo>
                  <a:lnTo>
                    <a:pt x="103504" y="6604"/>
                  </a:lnTo>
                  <a:lnTo>
                    <a:pt x="97789" y="4826"/>
                  </a:lnTo>
                  <a:lnTo>
                    <a:pt x="64007" y="0"/>
                  </a:lnTo>
                  <a:close/>
                </a:path>
                <a:path w="125095" h="140335">
                  <a:moveTo>
                    <a:pt x="86613" y="51943"/>
                  </a:moveTo>
                  <a:lnTo>
                    <a:pt x="84454" y="55245"/>
                  </a:lnTo>
                  <a:lnTo>
                    <a:pt x="89280" y="57023"/>
                  </a:lnTo>
                  <a:lnTo>
                    <a:pt x="92074" y="58674"/>
                  </a:lnTo>
                  <a:lnTo>
                    <a:pt x="93090" y="59944"/>
                  </a:lnTo>
                  <a:lnTo>
                    <a:pt x="93979" y="61214"/>
                  </a:lnTo>
                  <a:lnTo>
                    <a:pt x="94360" y="62484"/>
                  </a:lnTo>
                  <a:lnTo>
                    <a:pt x="93852" y="63754"/>
                  </a:lnTo>
                  <a:lnTo>
                    <a:pt x="93598" y="64643"/>
                  </a:lnTo>
                  <a:lnTo>
                    <a:pt x="76961" y="74422"/>
                  </a:lnTo>
                  <a:lnTo>
                    <a:pt x="49021" y="87503"/>
                  </a:lnTo>
                  <a:lnTo>
                    <a:pt x="81695" y="87503"/>
                  </a:lnTo>
                  <a:lnTo>
                    <a:pt x="82549" y="78105"/>
                  </a:lnTo>
                  <a:lnTo>
                    <a:pt x="88010" y="75565"/>
                  </a:lnTo>
                  <a:lnTo>
                    <a:pt x="90677" y="74295"/>
                  </a:lnTo>
                  <a:lnTo>
                    <a:pt x="94995" y="72517"/>
                  </a:lnTo>
                  <a:lnTo>
                    <a:pt x="100964" y="70358"/>
                  </a:lnTo>
                  <a:lnTo>
                    <a:pt x="104901" y="68834"/>
                  </a:lnTo>
                  <a:lnTo>
                    <a:pt x="108203" y="67945"/>
                  </a:lnTo>
                  <a:lnTo>
                    <a:pt x="110743" y="67564"/>
                  </a:lnTo>
                  <a:lnTo>
                    <a:pt x="114045" y="67183"/>
                  </a:lnTo>
                  <a:lnTo>
                    <a:pt x="118109" y="67056"/>
                  </a:lnTo>
                  <a:lnTo>
                    <a:pt x="123185" y="67056"/>
                  </a:lnTo>
                  <a:lnTo>
                    <a:pt x="125094" y="64135"/>
                  </a:lnTo>
                  <a:lnTo>
                    <a:pt x="86613" y="51943"/>
                  </a:lnTo>
                  <a:close/>
                </a:path>
                <a:path w="125095" h="140335">
                  <a:moveTo>
                    <a:pt x="123185" y="67056"/>
                  </a:moveTo>
                  <a:lnTo>
                    <a:pt x="118109" y="67056"/>
                  </a:lnTo>
                  <a:lnTo>
                    <a:pt x="122935" y="67437"/>
                  </a:lnTo>
                  <a:lnTo>
                    <a:pt x="123185" y="67056"/>
                  </a:lnTo>
                  <a:close/>
                </a:path>
              </a:pathLst>
            </a:custGeom>
            <a:solidFill>
              <a:srgbClr val="000000"/>
            </a:solidFill>
          </p:spPr>
          <p:txBody>
            <a:bodyPr wrap="square" lIns="0" tIns="0" rIns="0" bIns="0" rtlCol="0"/>
            <a:lstStyle/>
            <a:p>
              <a:endParaRPr>
                <a:solidFill>
                  <a:prstClr val="black"/>
                </a:solidFill>
              </a:endParaRPr>
            </a:p>
          </p:txBody>
        </p:sp>
        <p:sp>
          <p:nvSpPr>
            <p:cNvPr id="106" name="object 106"/>
            <p:cNvSpPr/>
            <p:nvPr/>
          </p:nvSpPr>
          <p:spPr>
            <a:xfrm>
              <a:off x="5653404" y="4588765"/>
              <a:ext cx="274320" cy="153035"/>
            </a:xfrm>
            <a:custGeom>
              <a:avLst/>
              <a:gdLst/>
              <a:ahLst/>
              <a:cxnLst/>
              <a:rect l="l" t="t" r="r" b="b"/>
              <a:pathLst>
                <a:path w="274320" h="153035">
                  <a:moveTo>
                    <a:pt x="3936" y="30861"/>
                  </a:moveTo>
                  <a:lnTo>
                    <a:pt x="0" y="43053"/>
                  </a:lnTo>
                  <a:lnTo>
                    <a:pt x="103250" y="75946"/>
                  </a:lnTo>
                  <a:lnTo>
                    <a:pt x="107060" y="63753"/>
                  </a:lnTo>
                  <a:lnTo>
                    <a:pt x="3936" y="30861"/>
                  </a:lnTo>
                  <a:close/>
                </a:path>
                <a:path w="274320" h="153035">
                  <a:moveTo>
                    <a:pt x="13715" y="0"/>
                  </a:moveTo>
                  <a:lnTo>
                    <a:pt x="9905" y="12192"/>
                  </a:lnTo>
                  <a:lnTo>
                    <a:pt x="113029" y="45085"/>
                  </a:lnTo>
                  <a:lnTo>
                    <a:pt x="116966" y="32893"/>
                  </a:lnTo>
                  <a:lnTo>
                    <a:pt x="13715" y="0"/>
                  </a:lnTo>
                  <a:close/>
                </a:path>
                <a:path w="274320" h="153035">
                  <a:moveTo>
                    <a:pt x="270318" y="40767"/>
                  </a:moveTo>
                  <a:lnTo>
                    <a:pt x="197865" y="40767"/>
                  </a:lnTo>
                  <a:lnTo>
                    <a:pt x="205993" y="41910"/>
                  </a:lnTo>
                  <a:lnTo>
                    <a:pt x="242950" y="53594"/>
                  </a:lnTo>
                  <a:lnTo>
                    <a:pt x="174497" y="148082"/>
                  </a:lnTo>
                  <a:lnTo>
                    <a:pt x="189229" y="152781"/>
                  </a:lnTo>
                  <a:lnTo>
                    <a:pt x="270318" y="40767"/>
                  </a:lnTo>
                  <a:close/>
                </a:path>
                <a:path w="274320" h="153035">
                  <a:moveTo>
                    <a:pt x="197611" y="11684"/>
                  </a:moveTo>
                  <a:lnTo>
                    <a:pt x="175767" y="48387"/>
                  </a:lnTo>
                  <a:lnTo>
                    <a:pt x="179323" y="49530"/>
                  </a:lnTo>
                  <a:lnTo>
                    <a:pt x="183387" y="45085"/>
                  </a:lnTo>
                  <a:lnTo>
                    <a:pt x="187451" y="42418"/>
                  </a:lnTo>
                  <a:lnTo>
                    <a:pt x="191769" y="41783"/>
                  </a:lnTo>
                  <a:lnTo>
                    <a:pt x="197865" y="40767"/>
                  </a:lnTo>
                  <a:lnTo>
                    <a:pt x="270318" y="40767"/>
                  </a:lnTo>
                  <a:lnTo>
                    <a:pt x="273811" y="35941"/>
                  </a:lnTo>
                  <a:lnTo>
                    <a:pt x="197611" y="11684"/>
                  </a:lnTo>
                  <a:close/>
                </a:path>
              </a:pathLst>
            </a:custGeom>
            <a:solidFill>
              <a:srgbClr val="000000"/>
            </a:solidFill>
          </p:spPr>
          <p:txBody>
            <a:bodyPr wrap="square" lIns="0" tIns="0" rIns="0" bIns="0" rtlCol="0"/>
            <a:lstStyle/>
            <a:p>
              <a:endParaRPr>
                <a:solidFill>
                  <a:prstClr val="black"/>
                </a:solidFill>
              </a:endParaRPr>
            </a:p>
          </p:txBody>
        </p:sp>
        <p:sp>
          <p:nvSpPr>
            <p:cNvPr id="107" name="object 107"/>
            <p:cNvSpPr/>
            <p:nvPr/>
          </p:nvSpPr>
          <p:spPr>
            <a:xfrm>
              <a:off x="7872984" y="3537078"/>
              <a:ext cx="1118870" cy="292735"/>
            </a:xfrm>
            <a:custGeom>
              <a:avLst/>
              <a:gdLst/>
              <a:ahLst/>
              <a:cxnLst/>
              <a:rect l="l" t="t" r="r" b="b"/>
              <a:pathLst>
                <a:path w="1118870" h="292735">
                  <a:moveTo>
                    <a:pt x="1043019" y="261465"/>
                  </a:moveTo>
                  <a:lnTo>
                    <a:pt x="1035685" y="292227"/>
                  </a:lnTo>
                  <a:lnTo>
                    <a:pt x="1118616" y="272923"/>
                  </a:lnTo>
                  <a:lnTo>
                    <a:pt x="1108468" y="264414"/>
                  </a:lnTo>
                  <a:lnTo>
                    <a:pt x="1055370" y="264414"/>
                  </a:lnTo>
                  <a:lnTo>
                    <a:pt x="1043019" y="261465"/>
                  </a:lnTo>
                  <a:close/>
                </a:path>
                <a:path w="1118870" h="292735">
                  <a:moveTo>
                    <a:pt x="1045984" y="249029"/>
                  </a:moveTo>
                  <a:lnTo>
                    <a:pt x="1043019" y="261465"/>
                  </a:lnTo>
                  <a:lnTo>
                    <a:pt x="1055370" y="264414"/>
                  </a:lnTo>
                  <a:lnTo>
                    <a:pt x="1058291" y="251968"/>
                  </a:lnTo>
                  <a:lnTo>
                    <a:pt x="1045984" y="249029"/>
                  </a:lnTo>
                  <a:close/>
                </a:path>
                <a:path w="1118870" h="292735">
                  <a:moveTo>
                    <a:pt x="1053338" y="218186"/>
                  </a:moveTo>
                  <a:lnTo>
                    <a:pt x="1045984" y="249029"/>
                  </a:lnTo>
                  <a:lnTo>
                    <a:pt x="1058291" y="251968"/>
                  </a:lnTo>
                  <a:lnTo>
                    <a:pt x="1055370" y="264414"/>
                  </a:lnTo>
                  <a:lnTo>
                    <a:pt x="1108468" y="264414"/>
                  </a:lnTo>
                  <a:lnTo>
                    <a:pt x="1053338" y="218186"/>
                  </a:lnTo>
                  <a:close/>
                </a:path>
                <a:path w="1118870" h="292735">
                  <a:moveTo>
                    <a:pt x="3048" y="0"/>
                  </a:moveTo>
                  <a:lnTo>
                    <a:pt x="0" y="12446"/>
                  </a:lnTo>
                  <a:lnTo>
                    <a:pt x="1043019" y="261465"/>
                  </a:lnTo>
                  <a:lnTo>
                    <a:pt x="1045984" y="249029"/>
                  </a:lnTo>
                  <a:lnTo>
                    <a:pt x="3048" y="0"/>
                  </a:lnTo>
                  <a:close/>
                </a:path>
              </a:pathLst>
            </a:custGeom>
            <a:solidFill>
              <a:srgbClr val="339966"/>
            </a:solidFill>
          </p:spPr>
          <p:txBody>
            <a:bodyPr wrap="square" lIns="0" tIns="0" rIns="0" bIns="0" rtlCol="0"/>
            <a:lstStyle/>
            <a:p>
              <a:endParaRPr>
                <a:solidFill>
                  <a:prstClr val="black"/>
                </a:solidFill>
              </a:endParaRPr>
            </a:p>
          </p:txBody>
        </p:sp>
        <p:sp>
          <p:nvSpPr>
            <p:cNvPr id="108" name="object 108"/>
            <p:cNvSpPr/>
            <p:nvPr/>
          </p:nvSpPr>
          <p:spPr>
            <a:xfrm>
              <a:off x="9067800" y="3836073"/>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15754D"/>
            </a:solidFill>
          </p:spPr>
          <p:txBody>
            <a:bodyPr wrap="square" lIns="0" tIns="0" rIns="0" bIns="0" rtlCol="0"/>
            <a:lstStyle/>
            <a:p>
              <a:endParaRPr>
                <a:solidFill>
                  <a:prstClr val="black"/>
                </a:solidFill>
              </a:endParaRPr>
            </a:p>
          </p:txBody>
        </p:sp>
        <p:sp>
          <p:nvSpPr>
            <p:cNvPr id="109" name="object 109"/>
            <p:cNvSpPr/>
            <p:nvPr/>
          </p:nvSpPr>
          <p:spPr>
            <a:xfrm>
              <a:off x="9067800" y="3836073"/>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110" name="object 110"/>
            <p:cNvSpPr/>
            <p:nvPr/>
          </p:nvSpPr>
          <p:spPr>
            <a:xfrm>
              <a:off x="7897877" y="4844670"/>
              <a:ext cx="1094105" cy="210185"/>
            </a:xfrm>
            <a:custGeom>
              <a:avLst/>
              <a:gdLst/>
              <a:ahLst/>
              <a:cxnLst/>
              <a:rect l="l" t="t" r="r" b="b"/>
              <a:pathLst>
                <a:path w="1094104" h="210185">
                  <a:moveTo>
                    <a:pt x="1017438" y="178548"/>
                  </a:moveTo>
                  <a:lnTo>
                    <a:pt x="1012317" y="209803"/>
                  </a:lnTo>
                  <a:lnTo>
                    <a:pt x="1093724" y="184530"/>
                  </a:lnTo>
                  <a:lnTo>
                    <a:pt x="1088274" y="180593"/>
                  </a:lnTo>
                  <a:lnTo>
                    <a:pt x="1029970" y="180593"/>
                  </a:lnTo>
                  <a:lnTo>
                    <a:pt x="1017438" y="178548"/>
                  </a:lnTo>
                  <a:close/>
                </a:path>
                <a:path w="1094104" h="210185">
                  <a:moveTo>
                    <a:pt x="1019500" y="165961"/>
                  </a:moveTo>
                  <a:lnTo>
                    <a:pt x="1017438" y="178548"/>
                  </a:lnTo>
                  <a:lnTo>
                    <a:pt x="1029970" y="180593"/>
                  </a:lnTo>
                  <a:lnTo>
                    <a:pt x="1032129" y="168020"/>
                  </a:lnTo>
                  <a:lnTo>
                    <a:pt x="1019500" y="165961"/>
                  </a:lnTo>
                  <a:close/>
                </a:path>
                <a:path w="1094104" h="210185">
                  <a:moveTo>
                    <a:pt x="1024636" y="134619"/>
                  </a:moveTo>
                  <a:lnTo>
                    <a:pt x="1019500" y="165961"/>
                  </a:lnTo>
                  <a:lnTo>
                    <a:pt x="1032129" y="168020"/>
                  </a:lnTo>
                  <a:lnTo>
                    <a:pt x="1029970" y="180593"/>
                  </a:lnTo>
                  <a:lnTo>
                    <a:pt x="1088274" y="180593"/>
                  </a:lnTo>
                  <a:lnTo>
                    <a:pt x="1024636" y="134619"/>
                  </a:lnTo>
                  <a:close/>
                </a:path>
                <a:path w="1094104" h="210185">
                  <a:moveTo>
                    <a:pt x="2032" y="0"/>
                  </a:moveTo>
                  <a:lnTo>
                    <a:pt x="0" y="12445"/>
                  </a:lnTo>
                  <a:lnTo>
                    <a:pt x="1017438" y="178548"/>
                  </a:lnTo>
                  <a:lnTo>
                    <a:pt x="1019500" y="165961"/>
                  </a:lnTo>
                  <a:lnTo>
                    <a:pt x="2032" y="0"/>
                  </a:lnTo>
                  <a:close/>
                </a:path>
              </a:pathLst>
            </a:custGeom>
            <a:solidFill>
              <a:srgbClr val="FF0000"/>
            </a:solidFill>
          </p:spPr>
          <p:txBody>
            <a:bodyPr wrap="square" lIns="0" tIns="0" rIns="0" bIns="0" rtlCol="0"/>
            <a:lstStyle/>
            <a:p>
              <a:endParaRPr>
                <a:solidFill>
                  <a:prstClr val="black"/>
                </a:solidFill>
              </a:endParaRPr>
            </a:p>
          </p:txBody>
        </p:sp>
        <p:sp>
          <p:nvSpPr>
            <p:cNvPr id="111" name="object 111"/>
            <p:cNvSpPr/>
            <p:nvPr/>
          </p:nvSpPr>
          <p:spPr>
            <a:xfrm>
              <a:off x="9067800" y="5029365"/>
              <a:ext cx="76200" cy="75565"/>
            </a:xfrm>
            <a:custGeom>
              <a:avLst/>
              <a:gdLst/>
              <a:ahLst/>
              <a:cxnLst/>
              <a:rect l="l" t="t" r="r" b="b"/>
              <a:pathLst>
                <a:path w="76200" h="75564">
                  <a:moveTo>
                    <a:pt x="34525" y="0"/>
                  </a:moveTo>
                  <a:lnTo>
                    <a:pt x="20947" y="3889"/>
                  </a:lnTo>
                  <a:lnTo>
                    <a:pt x="9988" y="12187"/>
                  </a:lnTo>
                  <a:lnTo>
                    <a:pt x="2666" y="23875"/>
                  </a:lnTo>
                  <a:lnTo>
                    <a:pt x="0" y="37935"/>
                  </a:lnTo>
                  <a:lnTo>
                    <a:pt x="1341" y="47877"/>
                  </a:lnTo>
                  <a:lnTo>
                    <a:pt x="6847" y="59083"/>
                  </a:lnTo>
                  <a:lnTo>
                    <a:pt x="16375" y="67863"/>
                  </a:lnTo>
                  <a:lnTo>
                    <a:pt x="29675" y="73455"/>
                  </a:lnTo>
                  <a:lnTo>
                    <a:pt x="46497" y="75095"/>
                  </a:lnTo>
                  <a:lnTo>
                    <a:pt x="58299" y="69975"/>
                  </a:lnTo>
                  <a:lnTo>
                    <a:pt x="67637" y="60756"/>
                  </a:lnTo>
                  <a:lnTo>
                    <a:pt x="73701" y="47837"/>
                  </a:lnTo>
                  <a:lnTo>
                    <a:pt x="75677" y="31618"/>
                  </a:lnTo>
                  <a:lnTo>
                    <a:pt x="71081" y="19037"/>
                  </a:lnTo>
                  <a:lnTo>
                    <a:pt x="62266" y="8980"/>
                  </a:lnTo>
                  <a:lnTo>
                    <a:pt x="49868" y="2338"/>
                  </a:lnTo>
                  <a:lnTo>
                    <a:pt x="34525" y="0"/>
                  </a:lnTo>
                  <a:close/>
                </a:path>
              </a:pathLst>
            </a:custGeom>
            <a:solidFill>
              <a:srgbClr val="FF0000"/>
            </a:solidFill>
          </p:spPr>
          <p:txBody>
            <a:bodyPr wrap="square" lIns="0" tIns="0" rIns="0" bIns="0" rtlCol="0"/>
            <a:lstStyle/>
            <a:p>
              <a:endParaRPr>
                <a:solidFill>
                  <a:prstClr val="black"/>
                </a:solidFill>
              </a:endParaRPr>
            </a:p>
          </p:txBody>
        </p:sp>
        <p:sp>
          <p:nvSpPr>
            <p:cNvPr id="112" name="object 112"/>
            <p:cNvSpPr/>
            <p:nvPr/>
          </p:nvSpPr>
          <p:spPr>
            <a:xfrm>
              <a:off x="9067800" y="5029365"/>
              <a:ext cx="76200" cy="75565"/>
            </a:xfrm>
            <a:custGeom>
              <a:avLst/>
              <a:gdLst/>
              <a:ahLst/>
              <a:cxnLst/>
              <a:rect l="l" t="t" r="r" b="b"/>
              <a:pathLst>
                <a:path w="76200" h="75564">
                  <a:moveTo>
                    <a:pt x="0" y="37935"/>
                  </a:moveTo>
                  <a:lnTo>
                    <a:pt x="2666" y="23875"/>
                  </a:lnTo>
                  <a:lnTo>
                    <a:pt x="9988" y="12187"/>
                  </a:lnTo>
                  <a:lnTo>
                    <a:pt x="20947" y="3889"/>
                  </a:lnTo>
                  <a:lnTo>
                    <a:pt x="34525" y="0"/>
                  </a:lnTo>
                  <a:lnTo>
                    <a:pt x="49868" y="2338"/>
                  </a:lnTo>
                  <a:lnTo>
                    <a:pt x="62266" y="8980"/>
                  </a:lnTo>
                  <a:lnTo>
                    <a:pt x="71081" y="19037"/>
                  </a:lnTo>
                  <a:lnTo>
                    <a:pt x="75677" y="31618"/>
                  </a:lnTo>
                  <a:lnTo>
                    <a:pt x="73701" y="47837"/>
                  </a:lnTo>
                  <a:lnTo>
                    <a:pt x="67637" y="60756"/>
                  </a:lnTo>
                  <a:lnTo>
                    <a:pt x="58299" y="69975"/>
                  </a:lnTo>
                  <a:lnTo>
                    <a:pt x="46497" y="75095"/>
                  </a:lnTo>
                  <a:lnTo>
                    <a:pt x="29675" y="73455"/>
                  </a:lnTo>
                  <a:lnTo>
                    <a:pt x="16375" y="67863"/>
                  </a:lnTo>
                  <a:lnTo>
                    <a:pt x="6847" y="59083"/>
                  </a:lnTo>
                  <a:lnTo>
                    <a:pt x="1341" y="47877"/>
                  </a:lnTo>
                  <a:lnTo>
                    <a:pt x="0" y="37935"/>
                  </a:lnTo>
                  <a:close/>
                </a:path>
              </a:pathLst>
            </a:custGeom>
            <a:ln w="9144">
              <a:solidFill>
                <a:srgbClr val="000000"/>
              </a:solidFill>
            </a:ln>
          </p:spPr>
          <p:txBody>
            <a:bodyPr wrap="square" lIns="0" tIns="0" rIns="0" bIns="0" rtlCol="0"/>
            <a:lstStyle/>
            <a:p>
              <a:endParaRPr>
                <a:solidFill>
                  <a:prstClr val="black"/>
                </a:solidFill>
              </a:endParaRPr>
            </a:p>
          </p:txBody>
        </p:sp>
        <p:sp>
          <p:nvSpPr>
            <p:cNvPr id="114" name="object 114"/>
            <p:cNvSpPr txBox="1"/>
            <p:nvPr/>
          </p:nvSpPr>
          <p:spPr>
            <a:xfrm>
              <a:off x="4260850" y="5790596"/>
              <a:ext cx="3729354" cy="369332"/>
            </a:xfrm>
            <a:prstGeom prst="rect">
              <a:avLst/>
            </a:prstGeom>
          </p:spPr>
          <p:txBody>
            <a:bodyPr vert="horz" wrap="square" lIns="0" tIns="0" rIns="0" bIns="0" rtlCol="0">
              <a:spAutoFit/>
            </a:bodyPr>
            <a:lstStyle/>
            <a:p>
              <a:pPr marL="12700"/>
              <a:r>
                <a:rPr sz="2400" dirty="0">
                  <a:solidFill>
                    <a:prstClr val="black"/>
                  </a:solidFill>
                  <a:latin typeface="FangSong"/>
                  <a:cs typeface="FangSong"/>
                </a:rPr>
                <a:t>关键：</a:t>
              </a:r>
              <a:r>
                <a:rPr sz="2400" spc="-350" dirty="0">
                  <a:solidFill>
                    <a:prstClr val="black"/>
                  </a:solidFill>
                  <a:latin typeface="FangSong"/>
                  <a:cs typeface="FangSong"/>
                </a:rPr>
                <a:t> </a:t>
              </a:r>
              <a:r>
                <a:rPr sz="2400" i="1" spc="-15" dirty="0">
                  <a:solidFill>
                    <a:prstClr val="black"/>
                  </a:solidFill>
                  <a:latin typeface="Palatino Linotype"/>
                  <a:cs typeface="Palatino Linotype"/>
                </a:rPr>
                <a:t>k</a:t>
              </a:r>
              <a:r>
                <a:rPr sz="2400" i="1" spc="245" dirty="0">
                  <a:solidFill>
                    <a:prstClr val="black"/>
                  </a:solidFill>
                  <a:latin typeface="Palatino Linotype"/>
                  <a:cs typeface="Palatino Linotype"/>
                </a:rPr>
                <a:t> </a:t>
              </a:r>
              <a:r>
                <a:rPr sz="2400" dirty="0">
                  <a:solidFill>
                    <a:prstClr val="black"/>
                  </a:solidFill>
                  <a:latin typeface="FangSong"/>
                  <a:cs typeface="FangSong"/>
                </a:rPr>
                <a:t>值选取；</a:t>
              </a:r>
              <a:r>
                <a:rPr sz="2400" dirty="0">
                  <a:solidFill>
                    <a:srgbClr val="FF0000"/>
                  </a:solidFill>
                  <a:latin typeface="FangSong"/>
                  <a:cs typeface="FangSong"/>
                </a:rPr>
                <a:t>距离计算</a:t>
              </a:r>
              <a:endParaRPr sz="2400">
                <a:solidFill>
                  <a:prstClr val="black"/>
                </a:solidFill>
                <a:latin typeface="FangSong"/>
                <a:cs typeface="FangSong"/>
              </a:endParaRPr>
            </a:p>
          </p:txBody>
        </p:sp>
      </p:grpSp>
    </p:spTree>
    <p:custDataLst>
      <p:tags r:id="rId1"/>
    </p:custDataLst>
    <p:extLst>
      <p:ext uri="{BB962C8B-B14F-4D97-AF65-F5344CB8AC3E}">
        <p14:creationId xmlns:p14="http://schemas.microsoft.com/office/powerpoint/2010/main" val="208207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Lst>
  </p:timing>
  <p:extLst mod="1"/>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六、度量学习</a:t>
            </a:r>
          </a:p>
        </p:txBody>
      </p:sp>
    </p:spTree>
    <p:extLst>
      <p:ext uri="{BB962C8B-B14F-4D97-AF65-F5344CB8AC3E}">
        <p14:creationId xmlns:p14="http://schemas.microsoft.com/office/powerpoint/2010/main" val="2643999885"/>
      </p:ext>
    </p:extLst>
  </p:cSld>
  <p:clrMapOvr>
    <a:masterClrMapping/>
  </p:clrMapOvr>
  <p:extLst mod="1"/>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53590" y="1300709"/>
            <a:ext cx="3022600" cy="4201150"/>
          </a:xfrm>
          <a:prstGeom prst="rect">
            <a:avLst/>
          </a:prstGeom>
        </p:spPr>
        <p:txBody>
          <a:bodyPr vert="horz" wrap="square" lIns="0" tIns="0" rIns="0" bIns="0" rtlCol="0">
            <a:spAutoFit/>
          </a:bodyPr>
          <a:lstStyle/>
          <a:p>
            <a:pPr marL="372110" indent="-359410">
              <a:buClr>
                <a:srgbClr val="15754D"/>
              </a:buClr>
              <a:buSzPct val="120454"/>
              <a:buFont typeface="Wingdings"/>
              <a:buChar char=""/>
              <a:tabLst>
                <a:tab pos="372745" algn="l"/>
              </a:tabLst>
            </a:pPr>
            <a:r>
              <a:rPr sz="2200" spc="-20" dirty="0">
                <a:latin typeface="Verdana"/>
                <a:cs typeface="Verdana"/>
              </a:rPr>
              <a:t>Euc</a:t>
            </a:r>
            <a:r>
              <a:rPr sz="2200" dirty="0">
                <a:latin typeface="Verdana"/>
                <a:cs typeface="Verdana"/>
              </a:rPr>
              <a:t>l</a:t>
            </a:r>
            <a:r>
              <a:rPr sz="2200" spc="-5" dirty="0">
                <a:latin typeface="Verdana"/>
                <a:cs typeface="Verdana"/>
              </a:rPr>
              <a:t>i</a:t>
            </a:r>
            <a:r>
              <a:rPr sz="2200" spc="-20" dirty="0">
                <a:latin typeface="Verdana"/>
                <a:cs typeface="Verdana"/>
              </a:rPr>
              <a:t>dea</a:t>
            </a:r>
            <a:r>
              <a:rPr sz="2200" spc="-15" dirty="0">
                <a:latin typeface="Verdana"/>
                <a:cs typeface="Verdana"/>
              </a:rPr>
              <a:t>n</a:t>
            </a:r>
            <a:r>
              <a:rPr sz="2200" dirty="0">
                <a:latin typeface="Verdana"/>
                <a:cs typeface="Verdana"/>
              </a:rPr>
              <a:t> </a:t>
            </a:r>
            <a:r>
              <a:rPr sz="2200" spc="-15" dirty="0">
                <a:latin typeface="Verdana"/>
                <a:cs typeface="Verdana"/>
              </a:rPr>
              <a:t>Distan</a:t>
            </a:r>
            <a:r>
              <a:rPr sz="2200" spc="-25" dirty="0">
                <a:latin typeface="Verdana"/>
                <a:cs typeface="Verdana"/>
              </a:rPr>
              <a:t>c</a:t>
            </a:r>
            <a:r>
              <a:rPr sz="2200" spc="-15" dirty="0">
                <a:latin typeface="Verdana"/>
                <a:cs typeface="Verdana"/>
              </a:rPr>
              <a:t>e</a:t>
            </a:r>
            <a:endParaRPr sz="2200" dirty="0">
              <a:latin typeface="Verdana"/>
              <a:cs typeface="Verdana"/>
            </a:endParaRPr>
          </a:p>
          <a:p>
            <a:pPr>
              <a:lnSpc>
                <a:spcPct val="100000"/>
              </a:lnSpc>
              <a:buClr>
                <a:srgbClr val="15754D"/>
              </a:buClr>
              <a:buFont typeface="Wingdings"/>
              <a:buChar char=""/>
            </a:pPr>
            <a:endParaRPr sz="2600" dirty="0">
              <a:latin typeface="Times New Roman"/>
              <a:cs typeface="Times New Roman"/>
            </a:endParaRPr>
          </a:p>
          <a:p>
            <a:pPr>
              <a:lnSpc>
                <a:spcPct val="100000"/>
              </a:lnSpc>
              <a:buClr>
                <a:srgbClr val="15754D"/>
              </a:buClr>
              <a:buFont typeface="Wingdings"/>
              <a:buChar char=""/>
            </a:pPr>
            <a:endParaRPr sz="2600" dirty="0">
              <a:latin typeface="Times New Roman"/>
              <a:cs typeface="Times New Roman"/>
            </a:endParaRPr>
          </a:p>
          <a:p>
            <a:pPr marL="372110" indent="-359410">
              <a:spcBef>
                <a:spcPts val="1510"/>
              </a:spcBef>
              <a:buClr>
                <a:srgbClr val="15754D"/>
              </a:buClr>
              <a:buSzPct val="120454"/>
              <a:buFont typeface="Wingdings"/>
              <a:buChar char=""/>
              <a:tabLst>
                <a:tab pos="372745" algn="l"/>
              </a:tabLst>
            </a:pPr>
            <a:r>
              <a:rPr sz="2200" spc="-25" dirty="0">
                <a:latin typeface="Verdana"/>
                <a:cs typeface="Verdana"/>
              </a:rPr>
              <a:t>B</a:t>
            </a:r>
            <a:r>
              <a:rPr sz="2200" spc="5" dirty="0">
                <a:latin typeface="Verdana"/>
                <a:cs typeface="Verdana"/>
              </a:rPr>
              <a:t>l</a:t>
            </a:r>
            <a:r>
              <a:rPr sz="2200" spc="-15" dirty="0">
                <a:latin typeface="Verdana"/>
                <a:cs typeface="Verdana"/>
              </a:rPr>
              <a:t>o</a:t>
            </a:r>
            <a:r>
              <a:rPr sz="2200" spc="-25" dirty="0">
                <a:latin typeface="Verdana"/>
                <a:cs typeface="Verdana"/>
              </a:rPr>
              <a:t>c</a:t>
            </a:r>
            <a:r>
              <a:rPr sz="2200" spc="-15" dirty="0">
                <a:latin typeface="Verdana"/>
                <a:cs typeface="Verdana"/>
              </a:rPr>
              <a:t>k</a:t>
            </a:r>
            <a:r>
              <a:rPr sz="2200" spc="10" dirty="0">
                <a:latin typeface="Verdana"/>
                <a:cs typeface="Verdana"/>
              </a:rPr>
              <a:t> </a:t>
            </a:r>
            <a:r>
              <a:rPr sz="2200" spc="-15" dirty="0">
                <a:latin typeface="Verdana"/>
                <a:cs typeface="Verdana"/>
              </a:rPr>
              <a:t>Dis</a:t>
            </a:r>
            <a:r>
              <a:rPr sz="2200" spc="-20" dirty="0">
                <a:latin typeface="Verdana"/>
                <a:cs typeface="Verdana"/>
              </a:rPr>
              <a:t>t</a:t>
            </a:r>
            <a:r>
              <a:rPr sz="2200" spc="-15" dirty="0">
                <a:latin typeface="Verdana"/>
                <a:cs typeface="Verdana"/>
              </a:rPr>
              <a:t>ance</a:t>
            </a:r>
            <a:endParaRPr sz="2200" dirty="0">
              <a:latin typeface="Verdana"/>
              <a:cs typeface="Verdana"/>
            </a:endParaRPr>
          </a:p>
          <a:p>
            <a:pPr>
              <a:lnSpc>
                <a:spcPct val="100000"/>
              </a:lnSpc>
              <a:buClr>
                <a:srgbClr val="15754D"/>
              </a:buClr>
              <a:buFont typeface="Wingdings"/>
              <a:buChar char=""/>
            </a:pPr>
            <a:endParaRPr sz="2600" dirty="0">
              <a:latin typeface="Times New Roman"/>
              <a:cs typeface="Times New Roman"/>
            </a:endParaRPr>
          </a:p>
          <a:p>
            <a:pPr>
              <a:lnSpc>
                <a:spcPct val="100000"/>
              </a:lnSpc>
              <a:buClr>
                <a:srgbClr val="15754D"/>
              </a:buClr>
              <a:buFont typeface="Wingdings"/>
              <a:buChar char=""/>
            </a:pPr>
            <a:endParaRPr lang="en-US" sz="2600" dirty="0">
              <a:latin typeface="Times New Roman"/>
              <a:cs typeface="Times New Roman"/>
            </a:endParaRPr>
          </a:p>
          <a:p>
            <a:pPr>
              <a:lnSpc>
                <a:spcPct val="100000"/>
              </a:lnSpc>
              <a:buClr>
                <a:srgbClr val="15754D"/>
              </a:buClr>
              <a:buFont typeface="Wingdings"/>
              <a:buChar char=""/>
            </a:pPr>
            <a:endParaRPr lang="en-US" sz="2600" dirty="0">
              <a:latin typeface="Times New Roman"/>
              <a:cs typeface="Times New Roman"/>
            </a:endParaRPr>
          </a:p>
          <a:p>
            <a:pPr>
              <a:lnSpc>
                <a:spcPct val="100000"/>
              </a:lnSpc>
              <a:buClr>
                <a:srgbClr val="15754D"/>
              </a:buClr>
              <a:buFont typeface="Wingdings"/>
              <a:buChar char=""/>
            </a:pPr>
            <a:endParaRPr lang="en-US" sz="2600" dirty="0">
              <a:latin typeface="Times New Roman"/>
              <a:cs typeface="Times New Roman"/>
            </a:endParaRPr>
          </a:p>
          <a:p>
            <a:pPr>
              <a:lnSpc>
                <a:spcPct val="100000"/>
              </a:lnSpc>
              <a:buClr>
                <a:srgbClr val="15754D"/>
              </a:buClr>
              <a:buFont typeface="Wingdings"/>
              <a:buChar char=""/>
            </a:pPr>
            <a:endParaRPr sz="2600" dirty="0">
              <a:latin typeface="Times New Roman"/>
              <a:cs typeface="Times New Roman"/>
            </a:endParaRPr>
          </a:p>
          <a:p>
            <a:pPr marL="372110" indent="-359410">
              <a:spcBef>
                <a:spcPts val="1510"/>
              </a:spcBef>
              <a:buClr>
                <a:srgbClr val="15754D"/>
              </a:buClr>
              <a:buSzPct val="120454"/>
              <a:buFont typeface="Wingdings"/>
              <a:buChar char=""/>
              <a:tabLst>
                <a:tab pos="372745" algn="l"/>
              </a:tabLst>
            </a:pPr>
            <a:r>
              <a:rPr sz="2200" spc="-20" dirty="0">
                <a:latin typeface="Verdana"/>
                <a:cs typeface="Verdana"/>
              </a:rPr>
              <a:t>Geode</a:t>
            </a:r>
            <a:r>
              <a:rPr sz="2200" spc="-10" dirty="0">
                <a:latin typeface="Verdana"/>
                <a:cs typeface="Verdana"/>
              </a:rPr>
              <a:t>sic</a:t>
            </a:r>
            <a:r>
              <a:rPr sz="2200" spc="20" dirty="0">
                <a:latin typeface="Verdana"/>
                <a:cs typeface="Verdana"/>
              </a:rPr>
              <a:t> </a:t>
            </a:r>
            <a:r>
              <a:rPr sz="2200" spc="-15" dirty="0">
                <a:latin typeface="Verdana"/>
                <a:cs typeface="Verdana"/>
              </a:rPr>
              <a:t>Dis</a:t>
            </a:r>
            <a:r>
              <a:rPr sz="2200" spc="-20" dirty="0">
                <a:latin typeface="Verdana"/>
                <a:cs typeface="Verdana"/>
              </a:rPr>
              <a:t>t</a:t>
            </a:r>
            <a:r>
              <a:rPr sz="2200" spc="-15" dirty="0">
                <a:latin typeface="Verdana"/>
                <a:cs typeface="Verdana"/>
              </a:rPr>
              <a:t>ance</a:t>
            </a:r>
            <a:endParaRPr sz="2200" dirty="0">
              <a:latin typeface="Verdana"/>
              <a:cs typeface="Verdana"/>
            </a:endParaRPr>
          </a:p>
        </p:txBody>
      </p:sp>
      <p:sp>
        <p:nvSpPr>
          <p:cNvPr id="3" name="object 3"/>
          <p:cNvSpPr/>
          <p:nvPr/>
        </p:nvSpPr>
        <p:spPr>
          <a:xfrm>
            <a:off x="5632704" y="943088"/>
            <a:ext cx="2520695" cy="108051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363711" y="4797552"/>
            <a:ext cx="1981200" cy="152247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5632703" y="2088975"/>
            <a:ext cx="3450336" cy="2586228"/>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5632703" y="4797552"/>
            <a:ext cx="2279904" cy="1522476"/>
          </a:xfrm>
          <a:prstGeom prst="rect">
            <a:avLst/>
          </a:prstGeom>
          <a:blipFill>
            <a:blip r:embed="rId6" cstate="print"/>
            <a:stretch>
              <a:fillRect/>
            </a:stretch>
          </a:blipFill>
        </p:spPr>
        <p:txBody>
          <a:bodyPr wrap="square" lIns="0" tIns="0" rIns="0" bIns="0" rtlCol="0"/>
          <a:lstStyle/>
          <a:p>
            <a:endParaRPr/>
          </a:p>
        </p:txBody>
      </p:sp>
      <p:sp>
        <p:nvSpPr>
          <p:cNvPr id="7" name="object 7"/>
          <p:cNvSpPr txBox="1">
            <a:spLocks noGrp="1"/>
          </p:cNvSpPr>
          <p:nvPr>
            <p:ph type="title"/>
          </p:nvPr>
        </p:nvSpPr>
        <p:spPr/>
        <p:txBody>
          <a:bodyPr/>
          <a:lstStyle/>
          <a:p>
            <a:r>
              <a:rPr lang="zh-CN" altLang="en-US"/>
              <a:t>距离度量的种类</a:t>
            </a:r>
          </a:p>
        </p:txBody>
      </p:sp>
    </p:spTree>
    <p:extLst>
      <p:ext uri="{BB962C8B-B14F-4D97-AF65-F5344CB8AC3E}">
        <p14:creationId xmlns:p14="http://schemas.microsoft.com/office/powerpoint/2010/main" val="1700588549"/>
      </p:ext>
    </p:extLst>
  </p:cSld>
  <p:clrMapOvr>
    <a:masterClrMapping/>
  </p:clrMapOvr>
  <p:extLst mod="1"/>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距离度量学习 </a:t>
            </a:r>
            <a:r>
              <a:rPr lang="en-US" altLang="zh-CN"/>
              <a:t>(</a:t>
            </a:r>
            <a:r>
              <a:rPr lang="en-US"/>
              <a:t>distance metric learning)</a:t>
            </a:r>
          </a:p>
        </p:txBody>
      </p:sp>
      <p:sp>
        <p:nvSpPr>
          <p:cNvPr id="3" name="object 3"/>
          <p:cNvSpPr/>
          <p:nvPr/>
        </p:nvSpPr>
        <p:spPr>
          <a:xfrm>
            <a:off x="4701540" y="2241805"/>
            <a:ext cx="681355" cy="535305"/>
          </a:xfrm>
          <a:custGeom>
            <a:avLst/>
            <a:gdLst/>
            <a:ahLst/>
            <a:cxnLst/>
            <a:rect l="l" t="t" r="r" b="b"/>
            <a:pathLst>
              <a:path w="681354" h="535305">
                <a:moveTo>
                  <a:pt x="0" y="133730"/>
                </a:moveTo>
                <a:lnTo>
                  <a:pt x="413766" y="133730"/>
                </a:lnTo>
                <a:lnTo>
                  <a:pt x="413766" y="0"/>
                </a:lnTo>
                <a:lnTo>
                  <a:pt x="681228" y="267461"/>
                </a:lnTo>
                <a:lnTo>
                  <a:pt x="413766" y="534923"/>
                </a:lnTo>
                <a:lnTo>
                  <a:pt x="413766" y="401192"/>
                </a:lnTo>
                <a:lnTo>
                  <a:pt x="0" y="401192"/>
                </a:lnTo>
                <a:lnTo>
                  <a:pt x="0" y="133730"/>
                </a:lnTo>
                <a:close/>
              </a:path>
            </a:pathLst>
          </a:custGeom>
          <a:ln w="12192">
            <a:solidFill>
              <a:srgbClr val="000000"/>
            </a:solidFill>
          </a:ln>
        </p:spPr>
        <p:txBody>
          <a:bodyPr wrap="square" lIns="0" tIns="0" rIns="0" bIns="0" rtlCol="0"/>
          <a:lstStyle/>
          <a:p>
            <a:endParaRPr/>
          </a:p>
        </p:txBody>
      </p:sp>
      <p:sp>
        <p:nvSpPr>
          <p:cNvPr id="4" name="object 4"/>
          <p:cNvSpPr txBox="1"/>
          <p:nvPr/>
        </p:nvSpPr>
        <p:spPr>
          <a:xfrm>
            <a:off x="1992946" y="1035784"/>
            <a:ext cx="7292340" cy="1631216"/>
          </a:xfrm>
          <a:prstGeom prst="rect">
            <a:avLst/>
          </a:prstGeom>
        </p:spPr>
        <p:txBody>
          <a:bodyPr vert="horz" wrap="square" lIns="0" tIns="0" rIns="0" bIns="0" rtlCol="0">
            <a:spAutoFit/>
          </a:bodyPr>
          <a:lstStyle/>
          <a:p>
            <a:pPr marL="12700" marR="1428750">
              <a:lnSpc>
                <a:spcPct val="150100"/>
              </a:lnSpc>
            </a:pPr>
            <a:r>
              <a:rPr sz="2000" dirty="0">
                <a:latin typeface="FangSong"/>
                <a:cs typeface="FangSong"/>
              </a:rPr>
              <a:t>降维的</a:t>
            </a:r>
            <a:r>
              <a:rPr sz="2000" spc="-15" dirty="0">
                <a:latin typeface="FangSong"/>
                <a:cs typeface="FangSong"/>
              </a:rPr>
              <a:t>主</a:t>
            </a:r>
            <a:r>
              <a:rPr sz="2000" dirty="0">
                <a:latin typeface="FangSong"/>
                <a:cs typeface="FangSong"/>
              </a:rPr>
              <a:t>要</a:t>
            </a:r>
            <a:r>
              <a:rPr sz="2000" spc="-15" dirty="0">
                <a:latin typeface="FangSong"/>
                <a:cs typeface="FangSong"/>
              </a:rPr>
              <a:t>目</a:t>
            </a:r>
            <a:r>
              <a:rPr sz="2000" dirty="0">
                <a:latin typeface="FangSong"/>
                <a:cs typeface="FangSong"/>
              </a:rPr>
              <a:t>的是希</a:t>
            </a:r>
            <a:r>
              <a:rPr sz="2000" spc="-15" dirty="0">
                <a:latin typeface="FangSong"/>
                <a:cs typeface="FangSong"/>
              </a:rPr>
              <a:t>望</a:t>
            </a:r>
            <a:r>
              <a:rPr sz="2000" dirty="0">
                <a:latin typeface="FangSong"/>
                <a:cs typeface="FangSong"/>
              </a:rPr>
              <a:t>找</a:t>
            </a:r>
            <a:r>
              <a:rPr sz="2000" spc="-15" dirty="0">
                <a:latin typeface="FangSong"/>
                <a:cs typeface="FangSong"/>
              </a:rPr>
              <a:t>到</a:t>
            </a:r>
            <a:r>
              <a:rPr sz="2000" dirty="0">
                <a:latin typeface="FangSong"/>
                <a:cs typeface="FangSong"/>
              </a:rPr>
              <a:t>一个“合适</a:t>
            </a:r>
            <a:r>
              <a:rPr sz="2000" spc="-15" dirty="0">
                <a:latin typeface="FangSong"/>
                <a:cs typeface="FangSong"/>
              </a:rPr>
              <a:t>的</a:t>
            </a:r>
            <a:r>
              <a:rPr sz="2000" dirty="0">
                <a:latin typeface="FangSong"/>
                <a:cs typeface="FangSong"/>
              </a:rPr>
              <a:t>”</a:t>
            </a:r>
            <a:r>
              <a:rPr sz="2000" spc="-10" dirty="0">
                <a:latin typeface="FangSong"/>
                <a:cs typeface="FangSong"/>
              </a:rPr>
              <a:t>低</a:t>
            </a:r>
            <a:r>
              <a:rPr sz="2000" dirty="0">
                <a:latin typeface="FangSong"/>
                <a:cs typeface="FangSong"/>
              </a:rPr>
              <a:t>维</a:t>
            </a:r>
            <a:r>
              <a:rPr sz="2000" spc="-10" dirty="0">
                <a:latin typeface="FangSong"/>
                <a:cs typeface="FangSong"/>
              </a:rPr>
              <a:t>空间 </a:t>
            </a:r>
            <a:r>
              <a:rPr sz="2000" dirty="0">
                <a:solidFill>
                  <a:srgbClr val="C00000"/>
                </a:solidFill>
                <a:latin typeface="FangSong"/>
                <a:cs typeface="FangSong"/>
              </a:rPr>
              <a:t>每个空</a:t>
            </a:r>
            <a:r>
              <a:rPr sz="2000" spc="-15" dirty="0">
                <a:solidFill>
                  <a:srgbClr val="C00000"/>
                </a:solidFill>
                <a:latin typeface="FangSong"/>
                <a:cs typeface="FangSong"/>
              </a:rPr>
              <a:t>间</a:t>
            </a:r>
            <a:r>
              <a:rPr sz="2000" dirty="0">
                <a:solidFill>
                  <a:srgbClr val="C00000"/>
                </a:solidFill>
                <a:latin typeface="FangSong"/>
                <a:cs typeface="FangSong"/>
              </a:rPr>
              <a:t>对</a:t>
            </a:r>
            <a:r>
              <a:rPr sz="2000" spc="-15" dirty="0">
                <a:solidFill>
                  <a:srgbClr val="C00000"/>
                </a:solidFill>
                <a:latin typeface="FangSong"/>
                <a:cs typeface="FangSong"/>
              </a:rPr>
              <a:t>应</a:t>
            </a:r>
            <a:r>
              <a:rPr sz="2000" dirty="0">
                <a:solidFill>
                  <a:srgbClr val="C00000"/>
                </a:solidFill>
                <a:latin typeface="FangSong"/>
                <a:cs typeface="FangSong"/>
              </a:rPr>
              <a:t>了在样</a:t>
            </a:r>
            <a:r>
              <a:rPr sz="2000" spc="-15" dirty="0">
                <a:solidFill>
                  <a:srgbClr val="C00000"/>
                </a:solidFill>
                <a:latin typeface="FangSong"/>
                <a:cs typeface="FangSong"/>
              </a:rPr>
              <a:t>本</a:t>
            </a:r>
            <a:r>
              <a:rPr sz="2000" dirty="0">
                <a:solidFill>
                  <a:srgbClr val="C00000"/>
                </a:solidFill>
                <a:latin typeface="FangSong"/>
                <a:cs typeface="FangSong"/>
              </a:rPr>
              <a:t>属</a:t>
            </a:r>
            <a:r>
              <a:rPr sz="2000" spc="-15" dirty="0">
                <a:solidFill>
                  <a:srgbClr val="C00000"/>
                </a:solidFill>
                <a:latin typeface="FangSong"/>
                <a:cs typeface="FangSong"/>
              </a:rPr>
              <a:t>性</a:t>
            </a:r>
            <a:r>
              <a:rPr sz="2000" dirty="0">
                <a:solidFill>
                  <a:srgbClr val="C00000"/>
                </a:solidFill>
                <a:latin typeface="FangSong"/>
                <a:cs typeface="FangSong"/>
              </a:rPr>
              <a:t>上定义</a:t>
            </a:r>
            <a:r>
              <a:rPr sz="2000" spc="-15" dirty="0">
                <a:solidFill>
                  <a:srgbClr val="C00000"/>
                </a:solidFill>
                <a:latin typeface="FangSong"/>
                <a:cs typeface="FangSong"/>
              </a:rPr>
              <a:t>的</a:t>
            </a:r>
            <a:r>
              <a:rPr sz="2000" dirty="0">
                <a:solidFill>
                  <a:srgbClr val="C00000"/>
                </a:solidFill>
                <a:latin typeface="FangSong"/>
                <a:cs typeface="FangSong"/>
              </a:rPr>
              <a:t>一</a:t>
            </a:r>
            <a:r>
              <a:rPr sz="2000" spc="-15" dirty="0">
                <a:solidFill>
                  <a:srgbClr val="C00000"/>
                </a:solidFill>
                <a:latin typeface="FangSong"/>
                <a:cs typeface="FangSong"/>
              </a:rPr>
              <a:t>个</a:t>
            </a:r>
            <a:r>
              <a:rPr sz="2000" dirty="0">
                <a:solidFill>
                  <a:srgbClr val="C00000"/>
                </a:solidFill>
                <a:latin typeface="FangSong"/>
                <a:cs typeface="FangSong"/>
              </a:rPr>
              <a:t>距离度量</a:t>
            </a:r>
          </a:p>
          <a:p>
            <a:pPr marL="3721735"/>
            <a:endParaRPr lang="en-US" sz="2600" dirty="0">
              <a:latin typeface="Times New Roman"/>
              <a:cs typeface="Times New Roman"/>
            </a:endParaRPr>
          </a:p>
          <a:p>
            <a:pPr marL="3721735"/>
            <a:r>
              <a:rPr sz="2000" dirty="0">
                <a:latin typeface="FangSong"/>
                <a:cs typeface="FangSong"/>
              </a:rPr>
              <a:t>能否直</a:t>
            </a:r>
            <a:r>
              <a:rPr sz="2000" spc="-15" dirty="0">
                <a:latin typeface="FangSong"/>
                <a:cs typeface="FangSong"/>
              </a:rPr>
              <a:t>接</a:t>
            </a:r>
            <a:r>
              <a:rPr sz="2000" dirty="0">
                <a:latin typeface="FangSong"/>
                <a:cs typeface="FangSong"/>
              </a:rPr>
              <a:t>“</a:t>
            </a:r>
            <a:r>
              <a:rPr sz="2000" b="1" spc="-15" dirty="0">
                <a:solidFill>
                  <a:srgbClr val="C00000"/>
                </a:solidFill>
                <a:latin typeface="FangSong"/>
                <a:cs typeface="FangSong"/>
              </a:rPr>
              <a:t>学</a:t>
            </a:r>
            <a:r>
              <a:rPr sz="2000" b="1" dirty="0">
                <a:solidFill>
                  <a:srgbClr val="C00000"/>
                </a:solidFill>
                <a:latin typeface="FangSong"/>
                <a:cs typeface="FangSong"/>
              </a:rPr>
              <a:t>出</a:t>
            </a:r>
            <a:r>
              <a:rPr sz="2000" dirty="0">
                <a:latin typeface="FangSong"/>
                <a:cs typeface="FangSong"/>
              </a:rPr>
              <a:t>”合</a:t>
            </a:r>
            <a:r>
              <a:rPr sz="2000" spc="-15" dirty="0">
                <a:latin typeface="FangSong"/>
                <a:cs typeface="FangSong"/>
              </a:rPr>
              <a:t>适</a:t>
            </a:r>
            <a:r>
              <a:rPr sz="2000" dirty="0">
                <a:latin typeface="FangSong"/>
                <a:cs typeface="FangSong"/>
              </a:rPr>
              <a:t>的</a:t>
            </a:r>
            <a:r>
              <a:rPr sz="2000" spc="-15" dirty="0">
                <a:latin typeface="FangSong"/>
                <a:cs typeface="FangSong"/>
              </a:rPr>
              <a:t>距</a:t>
            </a:r>
            <a:r>
              <a:rPr sz="2000" dirty="0">
                <a:latin typeface="FangSong"/>
                <a:cs typeface="FangSong"/>
              </a:rPr>
              <a:t>离？</a:t>
            </a:r>
          </a:p>
        </p:txBody>
      </p:sp>
      <p:sp>
        <p:nvSpPr>
          <p:cNvPr id="5" name="object 5"/>
          <p:cNvSpPr txBox="1"/>
          <p:nvPr/>
        </p:nvSpPr>
        <p:spPr>
          <a:xfrm>
            <a:off x="2018347" y="3050124"/>
            <a:ext cx="6729095" cy="1007968"/>
          </a:xfrm>
          <a:prstGeom prst="rect">
            <a:avLst/>
          </a:prstGeom>
        </p:spPr>
        <p:txBody>
          <a:bodyPr vert="horz" wrap="square" lIns="0" tIns="0" rIns="0" bIns="0" rtlCol="0">
            <a:spAutoFit/>
          </a:bodyPr>
          <a:lstStyle/>
          <a:p>
            <a:pPr marL="92710" indent="-80645"/>
            <a:r>
              <a:rPr sz="2200" spc="-20" dirty="0">
                <a:latin typeface="FangSong"/>
                <a:cs typeface="FangSong"/>
              </a:rPr>
              <a:t>首</a:t>
            </a:r>
            <a:r>
              <a:rPr sz="2200" spc="-25" dirty="0">
                <a:latin typeface="FangSong"/>
                <a:cs typeface="FangSong"/>
              </a:rPr>
              <a:t>先，</a:t>
            </a:r>
            <a:r>
              <a:rPr sz="2200" spc="-20" dirty="0">
                <a:latin typeface="FangSong"/>
                <a:cs typeface="FangSong"/>
              </a:rPr>
              <a:t>要</a:t>
            </a:r>
            <a:r>
              <a:rPr sz="2200" spc="-25" dirty="0">
                <a:latin typeface="FangSong"/>
                <a:cs typeface="FangSong"/>
              </a:rPr>
              <a:t>有</a:t>
            </a:r>
            <a:r>
              <a:rPr sz="2200" spc="-20" dirty="0">
                <a:latin typeface="FangSong"/>
                <a:cs typeface="FangSong"/>
              </a:rPr>
              <a:t>可</a:t>
            </a:r>
            <a:r>
              <a:rPr sz="2200" spc="-25" dirty="0">
                <a:latin typeface="FangSong"/>
                <a:cs typeface="FangSong"/>
              </a:rPr>
              <a:t>以通</a:t>
            </a:r>
            <a:r>
              <a:rPr sz="2200" spc="-20" dirty="0">
                <a:latin typeface="FangSong"/>
                <a:cs typeface="FangSong"/>
              </a:rPr>
              <a:t>过</a:t>
            </a:r>
            <a:r>
              <a:rPr sz="2200" spc="-25" dirty="0">
                <a:latin typeface="FangSong"/>
                <a:cs typeface="FangSong"/>
              </a:rPr>
              <a:t>学</a:t>
            </a:r>
            <a:r>
              <a:rPr sz="2200" spc="-20" dirty="0">
                <a:latin typeface="FangSong"/>
                <a:cs typeface="FangSong"/>
              </a:rPr>
              <a:t>习</a:t>
            </a:r>
            <a:r>
              <a:rPr sz="2200" spc="-25" dirty="0">
                <a:latin typeface="FangSong"/>
                <a:cs typeface="FangSong"/>
              </a:rPr>
              <a:t>来“</a:t>
            </a:r>
            <a:r>
              <a:rPr sz="2200" spc="-20" dirty="0">
                <a:solidFill>
                  <a:srgbClr val="C00000"/>
                </a:solidFill>
                <a:latin typeface="FangSong"/>
                <a:cs typeface="FangSong"/>
              </a:rPr>
              <a:t>参</a:t>
            </a:r>
            <a:r>
              <a:rPr sz="2200" spc="-25" dirty="0">
                <a:solidFill>
                  <a:srgbClr val="C00000"/>
                </a:solidFill>
                <a:latin typeface="FangSong"/>
                <a:cs typeface="FangSong"/>
              </a:rPr>
              <a:t>数</a:t>
            </a:r>
            <a:r>
              <a:rPr sz="2200" spc="-20" dirty="0">
                <a:solidFill>
                  <a:srgbClr val="C00000"/>
                </a:solidFill>
                <a:latin typeface="FangSong"/>
                <a:cs typeface="FangSong"/>
              </a:rPr>
              <a:t>化</a:t>
            </a:r>
            <a:r>
              <a:rPr sz="2200" spc="-25" dirty="0">
                <a:latin typeface="FangSong"/>
                <a:cs typeface="FangSong"/>
              </a:rPr>
              <a:t>”</a:t>
            </a:r>
            <a:r>
              <a:rPr sz="2200" spc="-25" dirty="0">
                <a:solidFill>
                  <a:srgbClr val="C00000"/>
                </a:solidFill>
                <a:latin typeface="FangSong"/>
                <a:cs typeface="FangSong"/>
              </a:rPr>
              <a:t>的</a:t>
            </a:r>
            <a:r>
              <a:rPr sz="2200" spc="-20" dirty="0">
                <a:solidFill>
                  <a:srgbClr val="C00000"/>
                </a:solidFill>
                <a:latin typeface="FangSong"/>
                <a:cs typeface="FangSong"/>
              </a:rPr>
              <a:t>距</a:t>
            </a:r>
            <a:r>
              <a:rPr sz="2200" spc="-25" dirty="0">
                <a:solidFill>
                  <a:srgbClr val="C00000"/>
                </a:solidFill>
                <a:latin typeface="FangSong"/>
                <a:cs typeface="FangSong"/>
              </a:rPr>
              <a:t>离</a:t>
            </a:r>
            <a:r>
              <a:rPr sz="2200" spc="-20" dirty="0">
                <a:solidFill>
                  <a:srgbClr val="C00000"/>
                </a:solidFill>
                <a:latin typeface="FangSong"/>
                <a:cs typeface="FangSong"/>
              </a:rPr>
              <a:t>度</a:t>
            </a:r>
            <a:r>
              <a:rPr sz="2200" spc="-25" dirty="0">
                <a:solidFill>
                  <a:srgbClr val="C00000"/>
                </a:solidFill>
                <a:latin typeface="FangSong"/>
                <a:cs typeface="FangSong"/>
              </a:rPr>
              <a:t>量形式</a:t>
            </a:r>
            <a:endParaRPr sz="2200" dirty="0">
              <a:solidFill>
                <a:srgbClr val="C00000"/>
              </a:solidFill>
              <a:latin typeface="FangSong"/>
              <a:cs typeface="FangSong"/>
            </a:endParaRPr>
          </a:p>
          <a:p>
            <a:pPr>
              <a:spcBef>
                <a:spcPts val="49"/>
              </a:spcBef>
            </a:pPr>
            <a:endParaRPr sz="2350" dirty="0">
              <a:latin typeface="Times New Roman"/>
              <a:cs typeface="Times New Roman"/>
            </a:endParaRPr>
          </a:p>
          <a:p>
            <a:pPr marL="92710"/>
            <a:r>
              <a:rPr sz="2000" spc="10" dirty="0">
                <a:solidFill>
                  <a:srgbClr val="C00000"/>
                </a:solidFill>
                <a:latin typeface="FangSong"/>
                <a:cs typeface="FangSong"/>
              </a:rPr>
              <a:t>马氏</a:t>
            </a:r>
            <a:r>
              <a:rPr sz="2000" dirty="0">
                <a:solidFill>
                  <a:srgbClr val="C00000"/>
                </a:solidFill>
                <a:latin typeface="FangSong"/>
                <a:cs typeface="FangSong"/>
              </a:rPr>
              <a:t>距离</a:t>
            </a:r>
            <a:r>
              <a:rPr sz="2000" spc="-340" dirty="0">
                <a:solidFill>
                  <a:srgbClr val="C00000"/>
                </a:solidFill>
                <a:latin typeface="FangSong"/>
                <a:cs typeface="FangSong"/>
              </a:rPr>
              <a:t> </a:t>
            </a:r>
            <a:r>
              <a:rPr sz="1600" spc="-15" dirty="0">
                <a:latin typeface="Verdana"/>
                <a:cs typeface="Verdana"/>
              </a:rPr>
              <a:t>(</a:t>
            </a:r>
            <a:r>
              <a:rPr sz="1600" spc="-10" dirty="0">
                <a:latin typeface="Verdana"/>
                <a:cs typeface="Verdana"/>
              </a:rPr>
              <a:t>Mahala</a:t>
            </a:r>
            <a:r>
              <a:rPr sz="1600" spc="-25" dirty="0">
                <a:latin typeface="Verdana"/>
                <a:cs typeface="Verdana"/>
              </a:rPr>
              <a:t>n</a:t>
            </a:r>
            <a:r>
              <a:rPr sz="1600" spc="-10" dirty="0">
                <a:latin typeface="Verdana"/>
                <a:cs typeface="Verdana"/>
              </a:rPr>
              <a:t>obis</a:t>
            </a:r>
            <a:r>
              <a:rPr sz="1600" spc="45" dirty="0">
                <a:latin typeface="Verdana"/>
                <a:cs typeface="Verdana"/>
              </a:rPr>
              <a:t> </a:t>
            </a:r>
            <a:r>
              <a:rPr sz="1600" spc="-10" dirty="0">
                <a:latin typeface="Verdana"/>
                <a:cs typeface="Verdana"/>
              </a:rPr>
              <a:t>dis</a:t>
            </a:r>
            <a:r>
              <a:rPr sz="1600" spc="-25" dirty="0">
                <a:latin typeface="Verdana"/>
                <a:cs typeface="Verdana"/>
              </a:rPr>
              <a:t>t</a:t>
            </a:r>
            <a:r>
              <a:rPr sz="1600" spc="-10" dirty="0">
                <a:latin typeface="Verdana"/>
                <a:cs typeface="Verdana"/>
              </a:rPr>
              <a:t>an</a:t>
            </a:r>
            <a:r>
              <a:rPr sz="1600" spc="-20" dirty="0">
                <a:latin typeface="Verdana"/>
                <a:cs typeface="Verdana"/>
              </a:rPr>
              <a:t>c</a:t>
            </a:r>
            <a:r>
              <a:rPr sz="1600" spc="-15" dirty="0">
                <a:latin typeface="Verdana"/>
                <a:cs typeface="Verdana"/>
              </a:rPr>
              <a:t>e</a:t>
            </a:r>
            <a:r>
              <a:rPr sz="1600" spc="-10" dirty="0">
                <a:latin typeface="Verdana"/>
                <a:cs typeface="Verdana"/>
              </a:rPr>
              <a:t>)</a:t>
            </a:r>
            <a:r>
              <a:rPr sz="1600" spc="40" dirty="0">
                <a:latin typeface="Verdana"/>
                <a:cs typeface="Verdana"/>
              </a:rPr>
              <a:t> </a:t>
            </a:r>
            <a:r>
              <a:rPr sz="2000" spc="10" dirty="0">
                <a:latin typeface="FangSong"/>
                <a:cs typeface="FangSong"/>
              </a:rPr>
              <a:t>是一</a:t>
            </a:r>
            <a:r>
              <a:rPr sz="2000" dirty="0">
                <a:latin typeface="FangSong"/>
                <a:cs typeface="FangSong"/>
              </a:rPr>
              <a:t>个很</a:t>
            </a:r>
            <a:r>
              <a:rPr sz="2000" spc="-15" dirty="0">
                <a:latin typeface="FangSong"/>
                <a:cs typeface="FangSong"/>
              </a:rPr>
              <a:t>好</a:t>
            </a:r>
            <a:r>
              <a:rPr sz="2000" dirty="0">
                <a:latin typeface="FangSong"/>
                <a:cs typeface="FangSong"/>
              </a:rPr>
              <a:t>的选</a:t>
            </a:r>
            <a:r>
              <a:rPr sz="2000" spc="-15" dirty="0">
                <a:latin typeface="FangSong"/>
                <a:cs typeface="FangSong"/>
              </a:rPr>
              <a:t>择</a:t>
            </a:r>
            <a:r>
              <a:rPr sz="2000" dirty="0">
                <a:latin typeface="FangSong"/>
                <a:cs typeface="FangSong"/>
              </a:rPr>
              <a:t>：</a:t>
            </a:r>
          </a:p>
        </p:txBody>
      </p:sp>
      <p:sp>
        <p:nvSpPr>
          <p:cNvPr id="6" name="object 6"/>
          <p:cNvSpPr/>
          <p:nvPr/>
        </p:nvSpPr>
        <p:spPr>
          <a:xfrm>
            <a:off x="2819401" y="4466616"/>
            <a:ext cx="6070091" cy="457200"/>
          </a:xfrm>
          <a:prstGeom prst="rect">
            <a:avLst/>
          </a:prstGeom>
          <a:blipFill>
            <a:blip r:embed="rId4" cstate="print"/>
            <a:stretch>
              <a:fillRect/>
            </a:stretch>
          </a:blipFill>
          <a:ln>
            <a:solidFill>
              <a:srgbClr val="102DFF"/>
            </a:solidFill>
          </a:ln>
        </p:spPr>
        <p:txBody>
          <a:bodyPr wrap="square" lIns="0" tIns="0" rIns="0" bIns="0" rtlCol="0"/>
          <a:lstStyle/>
          <a:p>
            <a:endParaRPr/>
          </a:p>
        </p:txBody>
      </p:sp>
      <p:sp>
        <p:nvSpPr>
          <p:cNvPr id="7" name="object 7"/>
          <p:cNvSpPr txBox="1"/>
          <p:nvPr/>
        </p:nvSpPr>
        <p:spPr>
          <a:xfrm>
            <a:off x="2100174" y="5234615"/>
            <a:ext cx="7805827" cy="704215"/>
          </a:xfrm>
          <a:prstGeom prst="rect">
            <a:avLst/>
          </a:prstGeom>
        </p:spPr>
        <p:txBody>
          <a:bodyPr vert="horz" wrap="square" lIns="0" tIns="0" rIns="0" bIns="0" rtlCol="0">
            <a:spAutoFit/>
          </a:bodyPr>
          <a:lstStyle/>
          <a:p>
            <a:pPr marL="12700"/>
            <a:r>
              <a:rPr dirty="0">
                <a:latin typeface="FangSong"/>
                <a:cs typeface="FangSong"/>
              </a:rPr>
              <a:t>其中</a:t>
            </a:r>
            <a:r>
              <a:rPr lang="en-US" altLang="zh-CN" b="1" dirty="0">
                <a:solidFill>
                  <a:srgbClr val="C00000"/>
                </a:solidFill>
                <a:latin typeface="FangSong"/>
                <a:cs typeface="FangSong"/>
              </a:rPr>
              <a:t>covariance</a:t>
            </a:r>
            <a:r>
              <a:rPr lang="zh-CN" altLang="en-US" b="1" dirty="0">
                <a:solidFill>
                  <a:srgbClr val="C00000"/>
                </a:solidFill>
                <a:latin typeface="FangSong"/>
                <a:cs typeface="FangSong"/>
              </a:rPr>
              <a:t> </a:t>
            </a:r>
            <a:r>
              <a:rPr lang="en-US" altLang="zh-CN" b="1" dirty="0">
                <a:solidFill>
                  <a:srgbClr val="C00000"/>
                </a:solidFill>
                <a:latin typeface="FangSong"/>
                <a:cs typeface="FangSong"/>
              </a:rPr>
              <a:t>matrix</a:t>
            </a:r>
            <a:r>
              <a:rPr b="1" spc="-265" dirty="0">
                <a:solidFill>
                  <a:srgbClr val="C00000"/>
                </a:solidFill>
                <a:latin typeface="FangSong"/>
                <a:cs typeface="FangSong"/>
              </a:rPr>
              <a:t> </a:t>
            </a:r>
            <a:r>
              <a:rPr b="1" dirty="0">
                <a:latin typeface="Palatino Linotype"/>
                <a:cs typeface="Palatino Linotype"/>
              </a:rPr>
              <a:t>M</a:t>
            </a:r>
            <a:r>
              <a:rPr b="1" spc="185" dirty="0">
                <a:latin typeface="Palatino Linotype"/>
                <a:cs typeface="Palatino Linotype"/>
              </a:rPr>
              <a:t> </a:t>
            </a:r>
            <a:r>
              <a:rPr dirty="0">
                <a:latin typeface="FangSong"/>
                <a:cs typeface="FangSong"/>
              </a:rPr>
              <a:t>是一个</a:t>
            </a:r>
            <a:r>
              <a:rPr b="1" dirty="0">
                <a:solidFill>
                  <a:srgbClr val="C00000"/>
                </a:solidFill>
                <a:latin typeface="FangSong"/>
                <a:cs typeface="FangSong"/>
              </a:rPr>
              <a:t>半正定对称矩阵</a:t>
            </a:r>
            <a:r>
              <a:rPr dirty="0">
                <a:latin typeface="FangSong"/>
                <a:cs typeface="FangSong"/>
              </a:rPr>
              <a:t>，亦称“</a:t>
            </a:r>
            <a:r>
              <a:rPr dirty="0">
                <a:solidFill>
                  <a:srgbClr val="C00000"/>
                </a:solidFill>
                <a:latin typeface="FangSong"/>
                <a:cs typeface="FangSong"/>
              </a:rPr>
              <a:t>度量矩阵</a:t>
            </a:r>
            <a:r>
              <a:rPr dirty="0">
                <a:latin typeface="FangSong"/>
                <a:cs typeface="FangSong"/>
              </a:rPr>
              <a:t>”</a:t>
            </a:r>
          </a:p>
          <a:p>
            <a:pPr marL="3670935">
              <a:spcBef>
                <a:spcPts val="1200"/>
              </a:spcBef>
            </a:pPr>
            <a:r>
              <a:rPr dirty="0">
                <a:solidFill>
                  <a:srgbClr val="C00000"/>
                </a:solidFill>
                <a:latin typeface="FangSong"/>
                <a:cs typeface="FangSong"/>
              </a:rPr>
              <a:t>距离度量学习就是要对</a:t>
            </a:r>
            <a:r>
              <a:rPr spc="-260" dirty="0">
                <a:solidFill>
                  <a:srgbClr val="C00000"/>
                </a:solidFill>
                <a:latin typeface="FangSong"/>
                <a:cs typeface="FangSong"/>
              </a:rPr>
              <a:t> </a:t>
            </a:r>
            <a:r>
              <a:rPr b="1" dirty="0">
                <a:solidFill>
                  <a:srgbClr val="C00000"/>
                </a:solidFill>
                <a:latin typeface="Palatino Linotype"/>
                <a:cs typeface="Palatino Linotype"/>
              </a:rPr>
              <a:t>M</a:t>
            </a:r>
            <a:r>
              <a:rPr b="1" spc="185" dirty="0">
                <a:solidFill>
                  <a:srgbClr val="C00000"/>
                </a:solidFill>
                <a:latin typeface="Palatino Linotype"/>
                <a:cs typeface="Palatino Linotype"/>
              </a:rPr>
              <a:t> </a:t>
            </a:r>
            <a:r>
              <a:rPr dirty="0">
                <a:solidFill>
                  <a:srgbClr val="C00000"/>
                </a:solidFill>
                <a:latin typeface="FangSong"/>
                <a:cs typeface="FangSong"/>
              </a:rPr>
              <a:t>进行学习</a:t>
            </a:r>
          </a:p>
        </p:txBody>
      </p:sp>
      <p:sp>
        <p:nvSpPr>
          <p:cNvPr id="9" name="矩形 8"/>
          <p:cNvSpPr/>
          <p:nvPr/>
        </p:nvSpPr>
        <p:spPr>
          <a:xfrm>
            <a:off x="7848599" y="3712882"/>
            <a:ext cx="3014133" cy="369332"/>
          </a:xfrm>
          <a:prstGeom prst="rect">
            <a:avLst/>
          </a:prstGeom>
        </p:spPr>
        <p:txBody>
          <a:bodyPr wrap="square">
            <a:spAutoFit/>
          </a:bodyPr>
          <a:lstStyle/>
          <a:p>
            <a:r>
              <a:rPr lang="en-US" altLang="zh-CN" b="1" dirty="0">
                <a:solidFill>
                  <a:srgbClr val="102DFF"/>
                </a:solidFill>
                <a:latin typeface="FangSong"/>
                <a:cs typeface="FangSong"/>
              </a:rPr>
              <a:t>dissimilarity</a:t>
            </a:r>
            <a:r>
              <a:rPr lang="zh-CN" altLang="en-US" b="1" dirty="0">
                <a:solidFill>
                  <a:srgbClr val="102DFF"/>
                </a:solidFill>
                <a:latin typeface="FangSong"/>
                <a:cs typeface="FangSong"/>
              </a:rPr>
              <a:t> </a:t>
            </a:r>
            <a:r>
              <a:rPr lang="en-US" altLang="zh-CN" b="1" dirty="0">
                <a:solidFill>
                  <a:srgbClr val="102DFF"/>
                </a:solidFill>
                <a:latin typeface="FangSong"/>
                <a:cs typeface="FangSong"/>
              </a:rPr>
              <a:t>measure</a:t>
            </a:r>
            <a:endParaRPr lang="zh-CN" altLang="en-US" dirty="0">
              <a:solidFill>
                <a:srgbClr val="102DFF"/>
              </a:solidFill>
            </a:endParaRPr>
          </a:p>
        </p:txBody>
      </p:sp>
    </p:spTree>
    <p:custDataLst>
      <p:tags r:id="rId1"/>
    </p:custDataLst>
    <p:extLst>
      <p:ext uri="{BB962C8B-B14F-4D97-AF65-F5344CB8AC3E}">
        <p14:creationId xmlns:p14="http://schemas.microsoft.com/office/powerpoint/2010/main" val="281561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extLst mod="1"/>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度量学习</a:t>
            </a:r>
            <a:endParaRPr lang="en-US" dirty="0"/>
          </a:p>
        </p:txBody>
      </p:sp>
      <p:sp>
        <p:nvSpPr>
          <p:cNvPr id="3" name="Content Placeholder 2"/>
          <p:cNvSpPr>
            <a:spLocks noGrp="1"/>
          </p:cNvSpPr>
          <p:nvPr>
            <p:ph idx="1"/>
          </p:nvPr>
        </p:nvSpPr>
        <p:spPr/>
        <p:txBody>
          <a:bodyPr/>
          <a:lstStyle/>
          <a:p>
            <a:pPr marL="360000"/>
            <a:r>
              <a:rPr lang="zh-CN" altLang="en-US" dirty="0"/>
              <a:t>欲对距离度量进行学习，必须有一个便于学习的距离度量表达形式。对两个  维样本    和    ，它们之间的</a:t>
            </a:r>
            <a:r>
              <a:rPr lang="zh-CN" altLang="en-US" dirty="0">
                <a:solidFill>
                  <a:srgbClr val="FF0000"/>
                </a:solidFill>
              </a:rPr>
              <a:t>平方欧氏距离</a:t>
            </a:r>
            <a:r>
              <a:rPr lang="zh-CN" altLang="en-US" dirty="0"/>
              <a:t>可写为  </a:t>
            </a:r>
            <a:endParaRPr lang="en-US" altLang="zh-CN" dirty="0"/>
          </a:p>
          <a:p>
            <a:pPr marL="360000"/>
            <a:endParaRPr lang="en-US" altLang="zh-CN" dirty="0"/>
          </a:p>
          <a:p>
            <a:pPr marL="360000"/>
            <a:endParaRPr lang="en-US" altLang="zh-CN" dirty="0"/>
          </a:p>
          <a:p>
            <a:pPr marL="360000"/>
            <a:r>
              <a:rPr lang="zh-CN" altLang="en-US" dirty="0"/>
              <a:t>其中          表示    与    在第   维上的距离。若假定不同属性的重要性不同，则可引入</a:t>
            </a:r>
            <a:r>
              <a:rPr lang="zh-CN" altLang="en-US" b="1" dirty="0">
                <a:solidFill>
                  <a:srgbClr val="C00000"/>
                </a:solidFill>
              </a:rPr>
              <a:t>属性权重   </a:t>
            </a:r>
            <a:r>
              <a:rPr lang="zh-CN" altLang="en-US" dirty="0"/>
              <a:t>，得到 </a:t>
            </a:r>
            <a:endParaRPr lang="en-US" altLang="zh-CN" dirty="0"/>
          </a:p>
          <a:p>
            <a:pPr marL="360000"/>
            <a:endParaRPr lang="en-US" altLang="zh-CN" dirty="0"/>
          </a:p>
          <a:p>
            <a:pPr marL="360000"/>
            <a:endParaRPr lang="en-US" altLang="zh-CN" dirty="0"/>
          </a:p>
          <a:p>
            <a:pPr marL="360000"/>
            <a:endParaRPr lang="en-US" altLang="zh-CN" dirty="0"/>
          </a:p>
          <a:p>
            <a:pPr marL="360000"/>
            <a:r>
              <a:rPr lang="zh-CN" altLang="en-US" dirty="0"/>
              <a:t>其中                                   是一个</a:t>
            </a:r>
            <a:r>
              <a:rPr lang="zh-CN" altLang="en-US" b="1" dirty="0">
                <a:solidFill>
                  <a:srgbClr val="C00000"/>
                </a:solidFill>
              </a:rPr>
              <a:t>对角矩阵</a:t>
            </a:r>
            <a:r>
              <a:rPr lang="zh-CN" altLang="en-US" dirty="0"/>
              <a:t>，</a:t>
            </a:r>
            <a:r>
              <a:rPr lang="en-US" altLang="zh-CN" dirty="0"/>
              <a:t>                  </a:t>
            </a:r>
            <a:r>
              <a:rPr lang="zh-CN" altLang="en-US" dirty="0"/>
              <a:t>，可</a:t>
            </a:r>
            <a:r>
              <a:rPr lang="zh-CN" altLang="en-US" b="1" dirty="0">
                <a:solidFill>
                  <a:srgbClr val="C00000"/>
                </a:solidFill>
              </a:rPr>
              <a:t>通过学习确定</a:t>
            </a:r>
            <a:r>
              <a:rPr lang="zh-CN" altLang="en-US" dirty="0"/>
              <a:t>。               </a:t>
            </a:r>
            <a:endParaRPr lang="en-US" dirty="0"/>
          </a:p>
        </p:txBody>
      </p:sp>
      <p:pic>
        <p:nvPicPr>
          <p:cNvPr id="4" name="Picture 3"/>
          <p:cNvPicPr>
            <a:picLocks noChangeAspect="1"/>
          </p:cNvPicPr>
          <p:nvPr/>
        </p:nvPicPr>
        <p:blipFill>
          <a:blip r:embed="rId2"/>
          <a:stretch>
            <a:fillRect/>
          </a:stretch>
        </p:blipFill>
        <p:spPr>
          <a:xfrm>
            <a:off x="10013951" y="1218940"/>
            <a:ext cx="152399" cy="220132"/>
          </a:xfrm>
          <a:prstGeom prst="rect">
            <a:avLst/>
          </a:prstGeom>
        </p:spPr>
      </p:pic>
      <p:pic>
        <p:nvPicPr>
          <p:cNvPr id="5" name="Picture 4"/>
          <p:cNvPicPr>
            <a:picLocks noChangeAspect="1"/>
          </p:cNvPicPr>
          <p:nvPr/>
        </p:nvPicPr>
        <p:blipFill>
          <a:blip r:embed="rId3"/>
          <a:stretch>
            <a:fillRect/>
          </a:stretch>
        </p:blipFill>
        <p:spPr>
          <a:xfrm>
            <a:off x="11049000" y="1234154"/>
            <a:ext cx="292100" cy="209947"/>
          </a:xfrm>
          <a:prstGeom prst="rect">
            <a:avLst/>
          </a:prstGeom>
        </p:spPr>
      </p:pic>
      <p:pic>
        <p:nvPicPr>
          <p:cNvPr id="6" name="Picture 5"/>
          <p:cNvPicPr>
            <a:picLocks noChangeAspect="1"/>
          </p:cNvPicPr>
          <p:nvPr/>
        </p:nvPicPr>
        <p:blipFill>
          <a:blip r:embed="rId4"/>
          <a:stretch>
            <a:fillRect/>
          </a:stretch>
        </p:blipFill>
        <p:spPr>
          <a:xfrm>
            <a:off x="1082565" y="1574987"/>
            <a:ext cx="319616" cy="253813"/>
          </a:xfrm>
          <a:prstGeom prst="rect">
            <a:avLst/>
          </a:prstGeom>
        </p:spPr>
      </p:pic>
      <p:pic>
        <p:nvPicPr>
          <p:cNvPr id="7" name="Picture 6"/>
          <p:cNvPicPr>
            <a:picLocks noChangeAspect="1"/>
          </p:cNvPicPr>
          <p:nvPr/>
        </p:nvPicPr>
        <p:blipFill>
          <a:blip r:embed="rId5"/>
          <a:stretch>
            <a:fillRect/>
          </a:stretch>
        </p:blipFill>
        <p:spPr>
          <a:xfrm>
            <a:off x="2019300" y="2000618"/>
            <a:ext cx="8147050" cy="390726"/>
          </a:xfrm>
          <a:prstGeom prst="rect">
            <a:avLst/>
          </a:prstGeom>
        </p:spPr>
      </p:pic>
      <p:pic>
        <p:nvPicPr>
          <p:cNvPr id="8" name="Picture 7"/>
          <p:cNvPicPr>
            <a:picLocks noChangeAspect="1"/>
          </p:cNvPicPr>
          <p:nvPr/>
        </p:nvPicPr>
        <p:blipFill>
          <a:blip r:embed="rId6"/>
          <a:stretch>
            <a:fillRect/>
          </a:stretch>
        </p:blipFill>
        <p:spPr>
          <a:xfrm>
            <a:off x="1371600" y="2804778"/>
            <a:ext cx="759744" cy="267719"/>
          </a:xfrm>
          <a:prstGeom prst="rect">
            <a:avLst/>
          </a:prstGeom>
        </p:spPr>
      </p:pic>
      <p:pic>
        <p:nvPicPr>
          <p:cNvPr id="9" name="Picture 8"/>
          <p:cNvPicPr>
            <a:picLocks noChangeAspect="1"/>
          </p:cNvPicPr>
          <p:nvPr/>
        </p:nvPicPr>
        <p:blipFill>
          <a:blip r:embed="rId7"/>
          <a:stretch>
            <a:fillRect/>
          </a:stretch>
        </p:blipFill>
        <p:spPr>
          <a:xfrm>
            <a:off x="2746564" y="2848294"/>
            <a:ext cx="273516" cy="196590"/>
          </a:xfrm>
          <a:prstGeom prst="rect">
            <a:avLst/>
          </a:prstGeom>
        </p:spPr>
      </p:pic>
      <p:pic>
        <p:nvPicPr>
          <p:cNvPr id="10" name="Picture 9"/>
          <p:cNvPicPr>
            <a:picLocks noChangeAspect="1"/>
          </p:cNvPicPr>
          <p:nvPr/>
        </p:nvPicPr>
        <p:blipFill>
          <a:blip r:embed="rId8"/>
          <a:stretch>
            <a:fillRect/>
          </a:stretch>
        </p:blipFill>
        <p:spPr>
          <a:xfrm>
            <a:off x="3387378" y="2835279"/>
            <a:ext cx="298719" cy="237218"/>
          </a:xfrm>
          <a:prstGeom prst="rect">
            <a:avLst/>
          </a:prstGeom>
        </p:spPr>
      </p:pic>
      <p:pic>
        <p:nvPicPr>
          <p:cNvPr id="11" name="Picture 10"/>
          <p:cNvPicPr>
            <a:picLocks noChangeAspect="1"/>
          </p:cNvPicPr>
          <p:nvPr/>
        </p:nvPicPr>
        <p:blipFill>
          <a:blip r:embed="rId9"/>
          <a:stretch>
            <a:fillRect/>
          </a:stretch>
        </p:blipFill>
        <p:spPr>
          <a:xfrm>
            <a:off x="4267200" y="2810210"/>
            <a:ext cx="158550" cy="242488"/>
          </a:xfrm>
          <a:prstGeom prst="rect">
            <a:avLst/>
          </a:prstGeom>
        </p:spPr>
      </p:pic>
      <p:pic>
        <p:nvPicPr>
          <p:cNvPr id="12" name="Picture 11"/>
          <p:cNvPicPr>
            <a:picLocks noChangeAspect="1"/>
          </p:cNvPicPr>
          <p:nvPr/>
        </p:nvPicPr>
        <p:blipFill>
          <a:blip r:embed="rId10"/>
          <a:stretch>
            <a:fillRect/>
          </a:stretch>
        </p:blipFill>
        <p:spPr>
          <a:xfrm>
            <a:off x="1630326" y="3155610"/>
            <a:ext cx="263312" cy="159868"/>
          </a:xfrm>
          <a:prstGeom prst="rect">
            <a:avLst/>
          </a:prstGeom>
        </p:spPr>
      </p:pic>
      <p:pic>
        <p:nvPicPr>
          <p:cNvPr id="13" name="Picture 12"/>
          <p:cNvPicPr>
            <a:picLocks noChangeAspect="1"/>
          </p:cNvPicPr>
          <p:nvPr/>
        </p:nvPicPr>
        <p:blipFill>
          <a:blip r:embed="rId11"/>
          <a:stretch>
            <a:fillRect/>
          </a:stretch>
        </p:blipFill>
        <p:spPr>
          <a:xfrm>
            <a:off x="2127250" y="3671032"/>
            <a:ext cx="8147050" cy="710221"/>
          </a:xfrm>
          <a:prstGeom prst="rect">
            <a:avLst/>
          </a:prstGeom>
        </p:spPr>
      </p:pic>
      <p:pic>
        <p:nvPicPr>
          <p:cNvPr id="14" name="Picture 13"/>
          <p:cNvPicPr>
            <a:picLocks noChangeAspect="1"/>
          </p:cNvPicPr>
          <p:nvPr/>
        </p:nvPicPr>
        <p:blipFill>
          <a:blip r:embed="rId12"/>
          <a:stretch>
            <a:fillRect/>
          </a:stretch>
        </p:blipFill>
        <p:spPr>
          <a:xfrm>
            <a:off x="1368022" y="4805419"/>
            <a:ext cx="2819368" cy="305019"/>
          </a:xfrm>
          <a:prstGeom prst="rect">
            <a:avLst/>
          </a:prstGeom>
        </p:spPr>
      </p:pic>
      <p:pic>
        <p:nvPicPr>
          <p:cNvPr id="15" name="Picture 14"/>
          <p:cNvPicPr>
            <a:picLocks noChangeAspect="1"/>
          </p:cNvPicPr>
          <p:nvPr/>
        </p:nvPicPr>
        <p:blipFill>
          <a:blip r:embed="rId13"/>
          <a:stretch>
            <a:fillRect/>
          </a:stretch>
        </p:blipFill>
        <p:spPr>
          <a:xfrm>
            <a:off x="6400800" y="4787735"/>
            <a:ext cx="1508858" cy="322703"/>
          </a:xfrm>
          <a:prstGeom prst="rect">
            <a:avLst/>
          </a:prstGeom>
        </p:spPr>
      </p:pic>
    </p:spTree>
    <p:extLst>
      <p:ext uri="{BB962C8B-B14F-4D97-AF65-F5344CB8AC3E}">
        <p14:creationId xmlns:p14="http://schemas.microsoft.com/office/powerpoint/2010/main" val="558261321"/>
      </p:ext>
    </p:extLst>
  </p:cSld>
  <p:clrMapOvr>
    <a:masterClrMapping/>
  </p:clrMapOvr>
  <p:extLst mod="1"/>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度量学习</a:t>
            </a:r>
            <a:endParaRPr lang="en-US" dirty="0"/>
          </a:p>
        </p:txBody>
      </p:sp>
      <p:sp>
        <p:nvSpPr>
          <p:cNvPr id="3" name="Content Placeholder 2"/>
          <p:cNvSpPr>
            <a:spLocks noGrp="1"/>
          </p:cNvSpPr>
          <p:nvPr>
            <p:ph idx="1"/>
          </p:nvPr>
        </p:nvSpPr>
        <p:spPr/>
        <p:txBody>
          <a:bodyPr>
            <a:normAutofit/>
          </a:bodyPr>
          <a:lstStyle/>
          <a:p>
            <a:pPr marL="230400">
              <a:lnSpc>
                <a:spcPct val="110000"/>
              </a:lnSpc>
              <a:buFont typeface="Wingdings" charset="2"/>
              <a:buChar char="p"/>
            </a:pPr>
            <a:r>
              <a:rPr lang="zh-CN" altLang="en-US" dirty="0"/>
              <a:t>   的非对角元素均为零，这意味着坐标轴是正交的，即</a:t>
            </a:r>
            <a:r>
              <a:rPr lang="zh-CN" altLang="en-US" dirty="0">
                <a:solidFill>
                  <a:srgbClr val="FF0000"/>
                </a:solidFill>
              </a:rPr>
              <a:t>属性之间无关</a:t>
            </a:r>
            <a:r>
              <a:rPr lang="zh-CN" altLang="en-US" dirty="0"/>
              <a:t>；但现实问题中往往不是这样，例如考虑西瓜的“重量”和“体积”这两个属性，它们显然是</a:t>
            </a:r>
            <a:r>
              <a:rPr lang="zh-CN" altLang="en-US" b="1" dirty="0">
                <a:solidFill>
                  <a:srgbClr val="C00000"/>
                </a:solidFill>
              </a:rPr>
              <a:t>正相关</a:t>
            </a:r>
            <a:r>
              <a:rPr lang="zh-CN" altLang="en-US" dirty="0"/>
              <a:t>的，其对应的坐标轴不再正交。为此将    替换为一个普通的</a:t>
            </a:r>
            <a:r>
              <a:rPr lang="zh-CN" altLang="en-US" b="1" dirty="0">
                <a:solidFill>
                  <a:srgbClr val="C00000"/>
                </a:solidFill>
              </a:rPr>
              <a:t>半正定对称矩阵   </a:t>
            </a:r>
            <a:r>
              <a:rPr lang="zh-CN" altLang="en-US" dirty="0"/>
              <a:t> ，于是就得到了</a:t>
            </a:r>
            <a:r>
              <a:rPr lang="zh-CN" altLang="en-US" b="1" dirty="0">
                <a:solidFill>
                  <a:srgbClr val="C00000"/>
                </a:solidFill>
              </a:rPr>
              <a:t>马氏距离 </a:t>
            </a:r>
            <a:r>
              <a:rPr lang="en-US" altLang="zh-CN" dirty="0"/>
              <a:t>(</a:t>
            </a:r>
            <a:r>
              <a:rPr lang="en-US" altLang="zh-CN" dirty="0" err="1"/>
              <a:t>Mahalanobis</a:t>
            </a:r>
            <a:r>
              <a:rPr lang="zh-CN" altLang="en-US" dirty="0"/>
              <a:t> </a:t>
            </a:r>
            <a:r>
              <a:rPr lang="en-US" altLang="zh-CN" dirty="0"/>
              <a:t>distance)</a:t>
            </a:r>
            <a:r>
              <a:rPr lang="zh-CN" altLang="en-US" dirty="0"/>
              <a:t>。</a:t>
            </a:r>
            <a:endParaRPr lang="en-US" altLang="zh-CN" dirty="0"/>
          </a:p>
          <a:p>
            <a:pPr marL="230400">
              <a:lnSpc>
                <a:spcPct val="120000"/>
              </a:lnSpc>
            </a:pPr>
            <a:endParaRPr lang="en-US" altLang="zh-CN" dirty="0"/>
          </a:p>
          <a:p>
            <a:endParaRPr lang="en-US" altLang="zh-CN" dirty="0"/>
          </a:p>
          <a:p>
            <a:pPr marL="0" indent="0">
              <a:buNone/>
            </a:pPr>
            <a:r>
              <a:rPr lang="zh-CN" altLang="en-US" dirty="0"/>
              <a:t>其中    亦称“</a:t>
            </a:r>
            <a:r>
              <a:rPr lang="zh-CN" altLang="en-US" b="1" dirty="0">
                <a:solidFill>
                  <a:srgbClr val="C00000"/>
                </a:solidFill>
              </a:rPr>
              <a:t>度量矩阵</a:t>
            </a:r>
            <a:r>
              <a:rPr lang="zh-CN" altLang="en-US" dirty="0"/>
              <a:t>”，而度量学习则是对    进行学习。注意到，为了保持距离非负且对称，       </a:t>
            </a:r>
            <a:br>
              <a:rPr lang="en-US" altLang="zh-CN" dirty="0"/>
            </a:br>
            <a:r>
              <a:rPr lang="en-US" altLang="zh-CN" dirty="0"/>
              <a:t>    </a:t>
            </a:r>
            <a:r>
              <a:rPr lang="zh-CN" altLang="en-US" dirty="0">
                <a:solidFill>
                  <a:srgbClr val="C00000"/>
                </a:solidFill>
              </a:rPr>
              <a:t>必须是（半）正定对称矩阵</a:t>
            </a:r>
            <a:r>
              <a:rPr lang="zh-CN" altLang="en-US" dirty="0"/>
              <a:t>，即必有</a:t>
            </a:r>
            <a:r>
              <a:rPr lang="zh-CN" altLang="en-US" b="1" dirty="0">
                <a:solidFill>
                  <a:srgbClr val="C00000"/>
                </a:solidFill>
              </a:rPr>
              <a:t>正交基</a:t>
            </a:r>
            <a:r>
              <a:rPr lang="zh-CN" altLang="en-US" dirty="0"/>
              <a:t>   使得    能写为             。</a:t>
            </a:r>
            <a:endParaRPr lang="en-US" altLang="zh-CN" dirty="0"/>
          </a:p>
          <a:p>
            <a:pPr marL="230400">
              <a:lnSpc>
                <a:spcPct val="120000"/>
              </a:lnSpc>
            </a:pPr>
            <a:endParaRPr lang="en-US" altLang="zh-CN" dirty="0"/>
          </a:p>
          <a:p>
            <a:pPr marL="0" indent="0">
              <a:buNone/>
            </a:pPr>
            <a:endParaRPr lang="en-US" altLang="zh-CN" sz="2400" dirty="0"/>
          </a:p>
          <a:p>
            <a:pPr marL="0" indent="0">
              <a:buNone/>
            </a:pPr>
            <a:r>
              <a:rPr lang="zh-CN" altLang="en-US" sz="2400" dirty="0"/>
              <a:t>               </a:t>
            </a:r>
            <a:endParaRPr lang="en-US" sz="2400" dirty="0"/>
          </a:p>
        </p:txBody>
      </p:sp>
      <p:pic>
        <p:nvPicPr>
          <p:cNvPr id="4" name="Picture 3"/>
          <p:cNvPicPr>
            <a:picLocks noChangeAspect="1"/>
          </p:cNvPicPr>
          <p:nvPr/>
        </p:nvPicPr>
        <p:blipFill>
          <a:blip r:embed="rId4"/>
          <a:stretch>
            <a:fillRect/>
          </a:stretch>
        </p:blipFill>
        <p:spPr>
          <a:xfrm>
            <a:off x="685800" y="1295400"/>
            <a:ext cx="326130" cy="198861"/>
          </a:xfrm>
          <a:prstGeom prst="rect">
            <a:avLst/>
          </a:prstGeom>
        </p:spPr>
      </p:pic>
      <p:pic>
        <p:nvPicPr>
          <p:cNvPr id="5" name="Picture 4"/>
          <p:cNvPicPr>
            <a:picLocks noChangeAspect="1"/>
          </p:cNvPicPr>
          <p:nvPr/>
        </p:nvPicPr>
        <p:blipFill>
          <a:blip r:embed="rId4"/>
          <a:stretch>
            <a:fillRect/>
          </a:stretch>
        </p:blipFill>
        <p:spPr>
          <a:xfrm>
            <a:off x="3455283" y="2012476"/>
            <a:ext cx="348096" cy="212254"/>
          </a:xfrm>
          <a:prstGeom prst="rect">
            <a:avLst/>
          </a:prstGeom>
        </p:spPr>
      </p:pic>
      <p:pic>
        <p:nvPicPr>
          <p:cNvPr id="6" name="Picture 5"/>
          <p:cNvPicPr>
            <a:picLocks noChangeAspect="1"/>
          </p:cNvPicPr>
          <p:nvPr/>
        </p:nvPicPr>
        <p:blipFill>
          <a:blip r:embed="rId5"/>
          <a:stretch>
            <a:fillRect/>
          </a:stretch>
        </p:blipFill>
        <p:spPr>
          <a:xfrm>
            <a:off x="8001000" y="2008084"/>
            <a:ext cx="320637" cy="216646"/>
          </a:xfrm>
          <a:prstGeom prst="rect">
            <a:avLst/>
          </a:prstGeom>
        </p:spPr>
      </p:pic>
      <p:pic>
        <p:nvPicPr>
          <p:cNvPr id="9" name="Picture 8"/>
          <p:cNvPicPr>
            <a:picLocks noChangeAspect="1"/>
          </p:cNvPicPr>
          <p:nvPr/>
        </p:nvPicPr>
        <p:blipFill>
          <a:blip r:embed="rId5"/>
          <a:stretch>
            <a:fillRect/>
          </a:stretch>
        </p:blipFill>
        <p:spPr>
          <a:xfrm>
            <a:off x="457200" y="4114800"/>
            <a:ext cx="288360" cy="194838"/>
          </a:xfrm>
          <a:prstGeom prst="rect">
            <a:avLst/>
          </a:prstGeom>
        </p:spPr>
      </p:pic>
      <p:pic>
        <p:nvPicPr>
          <p:cNvPr id="10" name="Picture 9"/>
          <p:cNvPicPr>
            <a:picLocks noChangeAspect="1"/>
          </p:cNvPicPr>
          <p:nvPr/>
        </p:nvPicPr>
        <p:blipFill>
          <a:blip r:embed="rId5"/>
          <a:stretch>
            <a:fillRect/>
          </a:stretch>
        </p:blipFill>
        <p:spPr>
          <a:xfrm>
            <a:off x="5769835" y="3810491"/>
            <a:ext cx="287759" cy="194432"/>
          </a:xfrm>
          <a:prstGeom prst="rect">
            <a:avLst/>
          </a:prstGeom>
        </p:spPr>
      </p:pic>
      <p:pic>
        <p:nvPicPr>
          <p:cNvPr id="11" name="Picture 10"/>
          <p:cNvPicPr>
            <a:picLocks noChangeAspect="1"/>
          </p:cNvPicPr>
          <p:nvPr/>
        </p:nvPicPr>
        <p:blipFill>
          <a:blip r:embed="rId6"/>
          <a:stretch>
            <a:fillRect/>
          </a:stretch>
        </p:blipFill>
        <p:spPr>
          <a:xfrm>
            <a:off x="6079325" y="4091663"/>
            <a:ext cx="211445" cy="211445"/>
          </a:xfrm>
          <a:prstGeom prst="rect">
            <a:avLst/>
          </a:prstGeom>
        </p:spPr>
      </p:pic>
      <p:pic>
        <p:nvPicPr>
          <p:cNvPr id="13" name="Picture 12"/>
          <p:cNvPicPr>
            <a:picLocks noChangeAspect="1"/>
          </p:cNvPicPr>
          <p:nvPr/>
        </p:nvPicPr>
        <p:blipFill>
          <a:blip r:embed="rId7"/>
          <a:stretch>
            <a:fillRect/>
          </a:stretch>
        </p:blipFill>
        <p:spPr>
          <a:xfrm>
            <a:off x="8077200" y="4056920"/>
            <a:ext cx="1188310" cy="249398"/>
          </a:xfrm>
          <a:prstGeom prst="rect">
            <a:avLst/>
          </a:prstGeom>
        </p:spPr>
      </p:pic>
      <p:pic>
        <p:nvPicPr>
          <p:cNvPr id="14" name="Picture 13"/>
          <p:cNvPicPr>
            <a:picLocks noChangeAspect="1"/>
          </p:cNvPicPr>
          <p:nvPr/>
        </p:nvPicPr>
        <p:blipFill>
          <a:blip r:embed="rId5"/>
          <a:stretch>
            <a:fillRect/>
          </a:stretch>
        </p:blipFill>
        <p:spPr>
          <a:xfrm>
            <a:off x="989712" y="3810491"/>
            <a:ext cx="296991" cy="200669"/>
          </a:xfrm>
          <a:prstGeom prst="rect">
            <a:avLst/>
          </a:prstGeom>
        </p:spPr>
      </p:pic>
      <p:pic>
        <p:nvPicPr>
          <p:cNvPr id="15" name="Picture 14"/>
          <p:cNvPicPr>
            <a:picLocks noChangeAspect="1"/>
          </p:cNvPicPr>
          <p:nvPr/>
        </p:nvPicPr>
        <p:blipFill>
          <a:blip r:embed="rId5"/>
          <a:stretch>
            <a:fillRect/>
          </a:stretch>
        </p:blipFill>
        <p:spPr>
          <a:xfrm>
            <a:off x="6913837" y="4108743"/>
            <a:ext cx="297325" cy="200895"/>
          </a:xfrm>
          <a:prstGeom prst="rect">
            <a:avLst/>
          </a:prstGeom>
        </p:spPr>
      </p:pic>
      <p:sp>
        <p:nvSpPr>
          <p:cNvPr id="17" name="TextBox 16"/>
          <p:cNvSpPr txBox="1"/>
          <p:nvPr/>
        </p:nvSpPr>
        <p:spPr>
          <a:xfrm>
            <a:off x="365526" y="4640909"/>
            <a:ext cx="11293074" cy="837152"/>
          </a:xfrm>
          <a:prstGeom prst="rect">
            <a:avLst/>
          </a:prstGeom>
          <a:noFill/>
        </p:spPr>
        <p:txBody>
          <a:bodyPr wrap="square" rtlCol="0">
            <a:spAutoFit/>
          </a:bodyPr>
          <a:lstStyle/>
          <a:p>
            <a:pPr marL="360000" indent="-360000">
              <a:lnSpc>
                <a:spcPct val="110000"/>
              </a:lnSpc>
              <a:spcBef>
                <a:spcPts val="1000"/>
              </a:spcBef>
              <a:buClr>
                <a:schemeClr val="accent1"/>
              </a:buClr>
              <a:buSzPct val="100000"/>
              <a:buFont typeface="Wingdings" charset="2"/>
              <a:buChar char="p"/>
            </a:pPr>
            <a:r>
              <a:rPr lang="zh-CN" altLang="en-US" sz="2200" dirty="0">
                <a:latin typeface="Verdana" panose="020B0604030504040204" pitchFamily="34" charset="0"/>
                <a:ea typeface="幼圆" panose="02010509060101010101" pitchFamily="49" charset="-122"/>
              </a:rPr>
              <a:t>对    进行学习当然要</a:t>
            </a:r>
            <a:r>
              <a:rPr lang="zh-CN" altLang="en-US" sz="2200" dirty="0">
                <a:solidFill>
                  <a:srgbClr val="C00000"/>
                </a:solidFill>
                <a:latin typeface="Verdana" panose="020B0604030504040204" pitchFamily="34" charset="0"/>
                <a:ea typeface="幼圆" panose="02010509060101010101" pitchFamily="49" charset="-122"/>
              </a:rPr>
              <a:t>设置一个目标</a:t>
            </a:r>
            <a:r>
              <a:rPr lang="zh-CN" altLang="en-US" sz="2200" dirty="0">
                <a:latin typeface="Verdana" panose="020B0604030504040204" pitchFamily="34" charset="0"/>
                <a:ea typeface="幼圆" panose="02010509060101010101" pitchFamily="49" charset="-122"/>
              </a:rPr>
              <a:t>。假定我们是希望</a:t>
            </a:r>
            <a:r>
              <a:rPr lang="zh-CN" altLang="en-US" sz="2200" dirty="0">
                <a:solidFill>
                  <a:srgbClr val="C00000"/>
                </a:solidFill>
                <a:latin typeface="Verdana" panose="020B0604030504040204" pitchFamily="34" charset="0"/>
                <a:ea typeface="幼圆" panose="02010509060101010101" pitchFamily="49" charset="-122"/>
              </a:rPr>
              <a:t>提高近邻分类器的性能</a:t>
            </a:r>
            <a:r>
              <a:rPr lang="zh-CN" altLang="en-US" sz="2200" dirty="0">
                <a:latin typeface="Verdana" panose="020B0604030504040204" pitchFamily="34" charset="0"/>
                <a:ea typeface="幼圆" panose="02010509060101010101" pitchFamily="49" charset="-122"/>
              </a:rPr>
              <a:t>，则可将     </a:t>
            </a:r>
            <a:r>
              <a:rPr lang="zh-CN" altLang="en-US" sz="2200" dirty="0">
                <a:solidFill>
                  <a:srgbClr val="FF0000"/>
                </a:solidFill>
                <a:latin typeface="Verdana" panose="020B0604030504040204" pitchFamily="34" charset="0"/>
                <a:ea typeface="幼圆" panose="02010509060101010101" pitchFamily="49" charset="-122"/>
              </a:rPr>
              <a:t>直接嵌入到近邻分类器的评价指标中</a:t>
            </a:r>
            <a:r>
              <a:rPr lang="zh-CN" altLang="en-US" sz="2200" dirty="0">
                <a:latin typeface="Verdana" panose="020B0604030504040204" pitchFamily="34" charset="0"/>
                <a:ea typeface="幼圆" panose="02010509060101010101" pitchFamily="49" charset="-122"/>
              </a:rPr>
              <a:t>去，通过优化该性能指标相应地求得    。</a:t>
            </a:r>
            <a:endParaRPr lang="en-US" altLang="en-US" sz="2200" dirty="0">
              <a:latin typeface="Verdana" panose="020B0604030504040204" pitchFamily="34" charset="0"/>
              <a:ea typeface="幼圆" panose="02010509060101010101" pitchFamily="49" charset="-122"/>
            </a:endParaRPr>
          </a:p>
        </p:txBody>
      </p:sp>
      <p:pic>
        <p:nvPicPr>
          <p:cNvPr id="18" name="Picture 17"/>
          <p:cNvPicPr>
            <a:picLocks noChangeAspect="1"/>
          </p:cNvPicPr>
          <p:nvPr/>
        </p:nvPicPr>
        <p:blipFill>
          <a:blip r:embed="rId5"/>
          <a:stretch>
            <a:fillRect/>
          </a:stretch>
        </p:blipFill>
        <p:spPr>
          <a:xfrm>
            <a:off x="1133657" y="4771140"/>
            <a:ext cx="296991" cy="200669"/>
          </a:xfrm>
          <a:prstGeom prst="rect">
            <a:avLst/>
          </a:prstGeom>
        </p:spPr>
      </p:pic>
      <p:pic>
        <p:nvPicPr>
          <p:cNvPr id="19" name="Picture 18"/>
          <p:cNvPicPr>
            <a:picLocks noChangeAspect="1"/>
          </p:cNvPicPr>
          <p:nvPr/>
        </p:nvPicPr>
        <p:blipFill>
          <a:blip r:embed="rId5"/>
          <a:stretch>
            <a:fillRect/>
          </a:stretch>
        </p:blipFill>
        <p:spPr>
          <a:xfrm>
            <a:off x="9753600" y="5142109"/>
            <a:ext cx="296991" cy="200669"/>
          </a:xfrm>
          <a:prstGeom prst="rect">
            <a:avLst/>
          </a:prstGeom>
        </p:spPr>
      </p:pic>
      <p:pic>
        <p:nvPicPr>
          <p:cNvPr id="20" name="Picture 19"/>
          <p:cNvPicPr>
            <a:picLocks noChangeAspect="1"/>
          </p:cNvPicPr>
          <p:nvPr/>
        </p:nvPicPr>
        <p:blipFill>
          <a:blip r:embed="rId5"/>
          <a:stretch>
            <a:fillRect/>
          </a:stretch>
        </p:blipFill>
        <p:spPr>
          <a:xfrm>
            <a:off x="11302014" y="4771140"/>
            <a:ext cx="296991" cy="200669"/>
          </a:xfrm>
          <a:prstGeom prst="rect">
            <a:avLst/>
          </a:prstGeom>
        </p:spPr>
      </p:pic>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2501" y="2922629"/>
            <a:ext cx="7818529" cy="484551"/>
          </a:xfrm>
          <a:prstGeom prst="rect">
            <a:avLst/>
          </a:prstGeom>
        </p:spPr>
      </p:pic>
    </p:spTree>
    <p:custDataLst>
      <p:tags r:id="rId1"/>
    </p:custDataLst>
    <p:extLst>
      <p:ext uri="{BB962C8B-B14F-4D97-AF65-F5344CB8AC3E}">
        <p14:creationId xmlns:p14="http://schemas.microsoft.com/office/powerpoint/2010/main" val="53206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extLst mod="1"/>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近邻成分分析</a:t>
            </a:r>
            <a:r>
              <a:rPr lang="en-US" altLang="zh-CN" dirty="0"/>
              <a:t>(Neighborhood Component Analysis, NCA)</a:t>
            </a:r>
            <a:endParaRPr lang="zh-CN" altLang="en-US" dirty="0"/>
          </a:p>
        </p:txBody>
      </p:sp>
      <p:sp>
        <p:nvSpPr>
          <p:cNvPr id="4" name="Content Placeholder 3"/>
          <p:cNvSpPr>
            <a:spLocks noGrp="1"/>
          </p:cNvSpPr>
          <p:nvPr>
            <p:ph sz="quarter" idx="4294967295"/>
          </p:nvPr>
        </p:nvSpPr>
        <p:spPr>
          <a:xfrm>
            <a:off x="457200" y="1720850"/>
            <a:ext cx="11201400" cy="4343400"/>
          </a:xfrm>
        </p:spPr>
        <p:txBody>
          <a:bodyPr>
            <a:normAutofit/>
          </a:bodyPr>
          <a:lstStyle/>
          <a:p>
            <a:pPr marL="360000"/>
            <a:r>
              <a:rPr lang="zh-CN" altLang="en-US" dirty="0">
                <a:solidFill>
                  <a:srgbClr val="C00000"/>
                </a:solidFill>
              </a:rPr>
              <a:t>近邻成分分析</a:t>
            </a:r>
            <a:r>
              <a:rPr lang="zh-CN" altLang="en-US" dirty="0"/>
              <a:t>在进行判别时通常使用</a:t>
            </a:r>
            <a:r>
              <a:rPr lang="zh-CN" altLang="en-US" dirty="0">
                <a:solidFill>
                  <a:srgbClr val="FF0000"/>
                </a:solidFill>
              </a:rPr>
              <a:t>多数投票法</a:t>
            </a:r>
            <a:r>
              <a:rPr lang="zh-CN" altLang="en-US" dirty="0"/>
              <a:t>，邻域中的每个样本投</a:t>
            </a:r>
            <a:r>
              <a:rPr lang="en-US" altLang="zh-CN" dirty="0"/>
              <a:t>1</a:t>
            </a:r>
            <a:r>
              <a:rPr lang="zh-CN" altLang="en-US" dirty="0"/>
              <a:t>票，邻域外的样本投</a:t>
            </a:r>
            <a:r>
              <a:rPr lang="en-US" altLang="zh-CN" dirty="0"/>
              <a:t>0</a:t>
            </a:r>
            <a:r>
              <a:rPr lang="zh-CN" altLang="en-US" dirty="0"/>
              <a:t>票。不妨将其替换为</a:t>
            </a:r>
            <a:r>
              <a:rPr lang="zh-CN" altLang="en-US" dirty="0">
                <a:solidFill>
                  <a:srgbClr val="C00000"/>
                </a:solidFill>
              </a:rPr>
              <a:t>概率投票法</a:t>
            </a:r>
            <a:r>
              <a:rPr lang="zh-CN" altLang="en-US" dirty="0"/>
              <a:t>。对于任意样本    ，</a:t>
            </a:r>
            <a:r>
              <a:rPr lang="zh-CN" altLang="en-US" dirty="0">
                <a:solidFill>
                  <a:srgbClr val="C00000"/>
                </a:solidFill>
              </a:rPr>
              <a:t>它对    分类结果影响的概率</a:t>
            </a:r>
            <a:r>
              <a:rPr lang="zh-CN" altLang="en-US" dirty="0"/>
              <a:t>为   </a:t>
            </a:r>
            <a:endParaRPr lang="en-US" altLang="zh-CN" dirty="0"/>
          </a:p>
          <a:p>
            <a:pPr marL="360000"/>
            <a:endParaRPr lang="en-US" altLang="zh-CN" dirty="0"/>
          </a:p>
          <a:p>
            <a:pPr marL="360000"/>
            <a:endParaRPr lang="en-US" altLang="zh-CN" dirty="0"/>
          </a:p>
          <a:p>
            <a:pPr marL="360000"/>
            <a:r>
              <a:rPr lang="zh-CN" altLang="en-US" dirty="0"/>
              <a:t>当      时，   最大。显然，   对    的</a:t>
            </a:r>
            <a:r>
              <a:rPr lang="zh-CN" altLang="en-US" dirty="0">
                <a:solidFill>
                  <a:srgbClr val="0B37FF"/>
                </a:solidFill>
              </a:rPr>
              <a:t>影响随着它们之间距离的增大而减小</a:t>
            </a:r>
            <a:r>
              <a:rPr lang="zh-CN" altLang="en-US" dirty="0"/>
              <a:t>。若</a:t>
            </a:r>
            <a:r>
              <a:rPr lang="zh-CN" altLang="en-US" dirty="0">
                <a:solidFill>
                  <a:srgbClr val="C00000"/>
                </a:solidFill>
              </a:rPr>
              <a:t>以留一法</a:t>
            </a:r>
            <a:r>
              <a:rPr lang="en-US" altLang="zh-CN" dirty="0">
                <a:solidFill>
                  <a:srgbClr val="C00000"/>
                </a:solidFill>
              </a:rPr>
              <a:t>(LOO)</a:t>
            </a:r>
            <a:r>
              <a:rPr lang="zh-CN" altLang="en-US" dirty="0">
                <a:solidFill>
                  <a:srgbClr val="C00000"/>
                </a:solidFill>
              </a:rPr>
              <a:t>正确率的最大化为目标</a:t>
            </a:r>
            <a:r>
              <a:rPr lang="zh-CN" altLang="en-US" dirty="0"/>
              <a:t>，则可计算    的</a:t>
            </a:r>
            <a:r>
              <a:rPr lang="zh-CN" altLang="en-US" dirty="0">
                <a:solidFill>
                  <a:srgbClr val="C00000"/>
                </a:solidFill>
              </a:rPr>
              <a:t>留一法正确率</a:t>
            </a:r>
            <a:r>
              <a:rPr lang="zh-CN" altLang="en-US" dirty="0"/>
              <a:t>，即它</a:t>
            </a:r>
            <a:r>
              <a:rPr lang="zh-CN" altLang="en-US" b="1" dirty="0">
                <a:solidFill>
                  <a:srgbClr val="C00000"/>
                </a:solidFill>
              </a:rPr>
              <a:t>被自身之外的所有样本正确分类的概率为  </a:t>
            </a:r>
            <a:endParaRPr lang="en-US" altLang="zh-CN" b="1" dirty="0">
              <a:solidFill>
                <a:srgbClr val="C00000"/>
              </a:solidFill>
            </a:endParaRPr>
          </a:p>
          <a:p>
            <a:pPr marL="360000"/>
            <a:endParaRPr lang="en-US" altLang="zh-CN" dirty="0"/>
          </a:p>
          <a:p>
            <a:pPr marL="360000"/>
            <a:endParaRPr lang="en-US" altLang="zh-CN" dirty="0"/>
          </a:p>
          <a:p>
            <a:pPr marL="360000">
              <a:buNone/>
            </a:pPr>
            <a:r>
              <a:rPr lang="zh-CN" altLang="en-US" dirty="0"/>
              <a:t>    其中    表示与    </a:t>
            </a:r>
            <a:r>
              <a:rPr lang="zh-CN" altLang="en-US" dirty="0">
                <a:solidFill>
                  <a:srgbClr val="FF0000"/>
                </a:solidFill>
              </a:rPr>
              <a:t>属于相同类别</a:t>
            </a:r>
            <a:r>
              <a:rPr lang="zh-CN" altLang="en-US" dirty="0"/>
              <a:t>的样本的下标集合。    </a:t>
            </a:r>
            <a:endParaRPr lang="en-US" dirty="0"/>
          </a:p>
        </p:txBody>
      </p:sp>
      <p:pic>
        <p:nvPicPr>
          <p:cNvPr id="6" name="Picture 5"/>
          <p:cNvPicPr>
            <a:picLocks noChangeAspect="1"/>
          </p:cNvPicPr>
          <p:nvPr/>
        </p:nvPicPr>
        <p:blipFill>
          <a:blip r:embed="rId4"/>
          <a:stretch>
            <a:fillRect/>
          </a:stretch>
        </p:blipFill>
        <p:spPr>
          <a:xfrm>
            <a:off x="7772400" y="2133600"/>
            <a:ext cx="298147" cy="236764"/>
          </a:xfrm>
          <a:prstGeom prst="rect">
            <a:avLst/>
          </a:prstGeom>
        </p:spPr>
      </p:pic>
      <p:pic>
        <p:nvPicPr>
          <p:cNvPr id="8" name="Picture 7"/>
          <p:cNvPicPr>
            <a:picLocks noChangeAspect="1"/>
          </p:cNvPicPr>
          <p:nvPr/>
        </p:nvPicPr>
        <p:blipFill>
          <a:blip r:embed="rId5"/>
          <a:stretch>
            <a:fillRect/>
          </a:stretch>
        </p:blipFill>
        <p:spPr>
          <a:xfrm>
            <a:off x="8915400" y="2126397"/>
            <a:ext cx="310185" cy="222946"/>
          </a:xfrm>
          <a:prstGeom prst="rect">
            <a:avLst/>
          </a:prstGeom>
        </p:spPr>
      </p:pic>
      <p:pic>
        <p:nvPicPr>
          <p:cNvPr id="9" name="Picture 8"/>
          <p:cNvPicPr>
            <a:picLocks noChangeAspect="1"/>
          </p:cNvPicPr>
          <p:nvPr/>
        </p:nvPicPr>
        <p:blipFill>
          <a:blip r:embed="rId6"/>
          <a:stretch>
            <a:fillRect/>
          </a:stretch>
        </p:blipFill>
        <p:spPr>
          <a:xfrm>
            <a:off x="1175586" y="3714755"/>
            <a:ext cx="458161" cy="195482"/>
          </a:xfrm>
          <a:prstGeom prst="rect">
            <a:avLst/>
          </a:prstGeom>
        </p:spPr>
      </p:pic>
      <p:pic>
        <p:nvPicPr>
          <p:cNvPr id="11" name="Picture 10"/>
          <p:cNvPicPr>
            <a:picLocks noChangeAspect="1"/>
          </p:cNvPicPr>
          <p:nvPr/>
        </p:nvPicPr>
        <p:blipFill>
          <a:blip r:embed="rId7"/>
          <a:stretch>
            <a:fillRect/>
          </a:stretch>
        </p:blipFill>
        <p:spPr>
          <a:xfrm>
            <a:off x="3902248" y="2663624"/>
            <a:ext cx="2864759" cy="559281"/>
          </a:xfrm>
          <a:prstGeom prst="rect">
            <a:avLst/>
          </a:prstGeom>
        </p:spPr>
      </p:pic>
      <p:pic>
        <p:nvPicPr>
          <p:cNvPr id="12" name="Picture 11"/>
          <p:cNvPicPr>
            <a:picLocks noChangeAspect="1"/>
          </p:cNvPicPr>
          <p:nvPr/>
        </p:nvPicPr>
        <p:blipFill>
          <a:blip r:embed="rId8"/>
          <a:stretch>
            <a:fillRect/>
          </a:stretch>
        </p:blipFill>
        <p:spPr>
          <a:xfrm>
            <a:off x="2133600" y="3678897"/>
            <a:ext cx="368300" cy="236764"/>
          </a:xfrm>
          <a:prstGeom prst="rect">
            <a:avLst/>
          </a:prstGeom>
        </p:spPr>
      </p:pic>
      <p:pic>
        <p:nvPicPr>
          <p:cNvPr id="13" name="Picture 12"/>
          <p:cNvPicPr>
            <a:picLocks noChangeAspect="1"/>
          </p:cNvPicPr>
          <p:nvPr/>
        </p:nvPicPr>
        <p:blipFill>
          <a:blip r:embed="rId5"/>
          <a:stretch>
            <a:fillRect/>
          </a:stretch>
        </p:blipFill>
        <p:spPr>
          <a:xfrm>
            <a:off x="4707344" y="3694196"/>
            <a:ext cx="286837" cy="206165"/>
          </a:xfrm>
          <a:prstGeom prst="rect">
            <a:avLst/>
          </a:prstGeom>
        </p:spPr>
      </p:pic>
      <p:pic>
        <p:nvPicPr>
          <p:cNvPr id="14" name="Picture 13"/>
          <p:cNvPicPr>
            <a:picLocks noChangeAspect="1"/>
          </p:cNvPicPr>
          <p:nvPr/>
        </p:nvPicPr>
        <p:blipFill>
          <a:blip r:embed="rId4"/>
          <a:stretch>
            <a:fillRect/>
          </a:stretch>
        </p:blipFill>
        <p:spPr>
          <a:xfrm>
            <a:off x="4093679" y="3684321"/>
            <a:ext cx="298147" cy="236764"/>
          </a:xfrm>
          <a:prstGeom prst="rect">
            <a:avLst/>
          </a:prstGeom>
        </p:spPr>
      </p:pic>
      <p:pic>
        <p:nvPicPr>
          <p:cNvPr id="15" name="Picture 14"/>
          <p:cNvPicPr>
            <a:picLocks noChangeAspect="1"/>
          </p:cNvPicPr>
          <p:nvPr/>
        </p:nvPicPr>
        <p:blipFill>
          <a:blip r:embed="rId5"/>
          <a:stretch>
            <a:fillRect/>
          </a:stretch>
        </p:blipFill>
        <p:spPr>
          <a:xfrm>
            <a:off x="5879103" y="3991728"/>
            <a:ext cx="281394" cy="202252"/>
          </a:xfrm>
          <a:prstGeom prst="rect">
            <a:avLst/>
          </a:prstGeom>
        </p:spPr>
      </p:pic>
      <p:pic>
        <p:nvPicPr>
          <p:cNvPr id="16" name="Picture 15"/>
          <p:cNvPicPr>
            <a:picLocks noChangeAspect="1"/>
          </p:cNvPicPr>
          <p:nvPr/>
        </p:nvPicPr>
        <p:blipFill>
          <a:blip r:embed="rId9"/>
          <a:stretch>
            <a:fillRect/>
          </a:stretch>
        </p:blipFill>
        <p:spPr>
          <a:xfrm>
            <a:off x="5431343" y="4706229"/>
            <a:ext cx="1335664" cy="551543"/>
          </a:xfrm>
          <a:prstGeom prst="rect">
            <a:avLst/>
          </a:prstGeom>
        </p:spPr>
      </p:pic>
      <p:pic>
        <p:nvPicPr>
          <p:cNvPr id="17" name="Picture 16"/>
          <p:cNvPicPr>
            <a:picLocks noChangeAspect="1"/>
          </p:cNvPicPr>
          <p:nvPr/>
        </p:nvPicPr>
        <p:blipFill>
          <a:blip r:embed="rId10"/>
          <a:stretch>
            <a:fillRect/>
          </a:stretch>
        </p:blipFill>
        <p:spPr>
          <a:xfrm>
            <a:off x="1497784" y="5581545"/>
            <a:ext cx="271926" cy="255931"/>
          </a:xfrm>
          <a:prstGeom prst="rect">
            <a:avLst/>
          </a:prstGeom>
        </p:spPr>
      </p:pic>
      <p:pic>
        <p:nvPicPr>
          <p:cNvPr id="18" name="Picture 17"/>
          <p:cNvPicPr>
            <a:picLocks noChangeAspect="1"/>
          </p:cNvPicPr>
          <p:nvPr/>
        </p:nvPicPr>
        <p:blipFill>
          <a:blip r:embed="rId11"/>
          <a:stretch>
            <a:fillRect/>
          </a:stretch>
        </p:blipFill>
        <p:spPr>
          <a:xfrm>
            <a:off x="2648541" y="5638800"/>
            <a:ext cx="270954" cy="194748"/>
          </a:xfrm>
          <a:prstGeom prst="rect">
            <a:avLst/>
          </a:prstGeom>
        </p:spPr>
      </p:pic>
      <p:sp>
        <p:nvSpPr>
          <p:cNvPr id="10" name="矩形 9"/>
          <p:cNvSpPr/>
          <p:nvPr/>
        </p:nvSpPr>
        <p:spPr>
          <a:xfrm>
            <a:off x="609600" y="960579"/>
            <a:ext cx="10820400" cy="707886"/>
          </a:xfrm>
          <a:prstGeom prst="rect">
            <a:avLst/>
          </a:prstGeom>
        </p:spPr>
        <p:txBody>
          <a:bodyPr wrap="square">
            <a:spAutoFit/>
          </a:bodyPr>
          <a:lstStyle/>
          <a:p>
            <a:r>
              <a:rPr lang="zh-CN" altLang="en-US" sz="2000" dirty="0">
                <a:solidFill>
                  <a:srgbClr val="0B37FF"/>
                </a:solidFill>
              </a:rPr>
              <a:t>使用场景：在原数据集上进行 </a:t>
            </a:r>
            <a:r>
              <a:rPr lang="en-US" altLang="zh-CN" sz="2000" dirty="0">
                <a:solidFill>
                  <a:srgbClr val="0B37FF"/>
                </a:solidFill>
              </a:rPr>
              <a:t>NCA</a:t>
            </a:r>
            <a:r>
              <a:rPr lang="zh-CN" altLang="en-US" sz="2000" dirty="0">
                <a:solidFill>
                  <a:srgbClr val="0B37FF"/>
                </a:solidFill>
              </a:rPr>
              <a:t> 距离测度学习，在这个过程中完成降维；最后使用 </a:t>
            </a:r>
            <a:r>
              <a:rPr lang="en-US" altLang="zh-CN" sz="2000" dirty="0">
                <a:solidFill>
                  <a:srgbClr val="0B37FF"/>
                </a:solidFill>
              </a:rPr>
              <a:t>KNN</a:t>
            </a:r>
            <a:r>
              <a:rPr lang="zh-CN" altLang="en-US" sz="2000" dirty="0">
                <a:solidFill>
                  <a:srgbClr val="0B37FF"/>
                </a:solidFill>
              </a:rPr>
              <a:t> 算法在低维空间用 </a:t>
            </a:r>
            <a:r>
              <a:rPr lang="en-US" altLang="zh-CN" sz="2000" dirty="0">
                <a:solidFill>
                  <a:srgbClr val="0B37FF"/>
                </a:solidFill>
              </a:rPr>
              <a:t>KNN</a:t>
            </a:r>
            <a:r>
              <a:rPr lang="zh-CN" altLang="en-US" sz="2000" dirty="0">
                <a:solidFill>
                  <a:srgbClr val="0B37FF"/>
                </a:solidFill>
              </a:rPr>
              <a:t> 算法进行分类。</a:t>
            </a:r>
          </a:p>
        </p:txBody>
      </p:sp>
    </p:spTree>
    <p:custDataLst>
      <p:tags r:id="rId1"/>
    </p:custDataLst>
    <p:extLst>
      <p:ext uri="{BB962C8B-B14F-4D97-AF65-F5344CB8AC3E}">
        <p14:creationId xmlns:p14="http://schemas.microsoft.com/office/powerpoint/2010/main" val="545544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近邻成分分析</a:t>
            </a:r>
            <a:endParaRPr lang="en-US" dirty="0"/>
          </a:p>
        </p:txBody>
      </p:sp>
      <p:sp>
        <p:nvSpPr>
          <p:cNvPr id="4" name="Content Placeholder 3"/>
          <p:cNvSpPr>
            <a:spLocks noGrp="1"/>
          </p:cNvSpPr>
          <p:nvPr>
            <p:ph idx="1"/>
          </p:nvPr>
        </p:nvSpPr>
        <p:spPr/>
        <p:txBody>
          <a:bodyPr>
            <a:normAutofit/>
          </a:bodyPr>
          <a:lstStyle/>
          <a:p>
            <a:r>
              <a:rPr lang="zh-CN" altLang="en-US" dirty="0">
                <a:solidFill>
                  <a:srgbClr val="C00000"/>
                </a:solidFill>
              </a:rPr>
              <a:t>整个样本集</a:t>
            </a:r>
            <a:r>
              <a:rPr lang="zh-CN" altLang="en-US" dirty="0"/>
              <a:t>上的留一法正确率为</a:t>
            </a:r>
            <a:endParaRPr lang="en-US" altLang="zh-CN" dirty="0"/>
          </a:p>
          <a:p>
            <a:endParaRPr lang="en-US" altLang="zh-CN" dirty="0"/>
          </a:p>
          <a:p>
            <a:endParaRPr lang="en-US" altLang="zh-CN" dirty="0"/>
          </a:p>
          <a:p>
            <a:endParaRPr lang="en-US" altLang="zh-CN" dirty="0"/>
          </a:p>
          <a:p>
            <a:r>
              <a:rPr lang="zh-CN" altLang="en-US" dirty="0"/>
              <a:t>由                              和             ，则 </a:t>
            </a:r>
            <a:r>
              <a:rPr lang="en-US" altLang="zh-CN" dirty="0"/>
              <a:t>NCA</a:t>
            </a:r>
            <a:r>
              <a:rPr lang="zh-CN" altLang="en-US" dirty="0"/>
              <a:t> 的</a:t>
            </a:r>
            <a:r>
              <a:rPr lang="zh-CN" altLang="en-US" dirty="0">
                <a:solidFill>
                  <a:srgbClr val="C00000"/>
                </a:solidFill>
              </a:rPr>
              <a:t>优化目标</a:t>
            </a:r>
            <a:r>
              <a:rPr lang="zh-CN" altLang="en-US" dirty="0"/>
              <a:t>为   </a:t>
            </a:r>
            <a:endParaRPr lang="en-US" altLang="zh-CN" dirty="0"/>
          </a:p>
          <a:p>
            <a:endParaRPr lang="en-US" altLang="zh-CN" dirty="0"/>
          </a:p>
          <a:p>
            <a:endParaRPr lang="en-US" altLang="zh-CN" dirty="0"/>
          </a:p>
          <a:p>
            <a:endParaRPr lang="en-US" altLang="zh-CN" dirty="0"/>
          </a:p>
          <a:p>
            <a:pPr marL="0" indent="0">
              <a:buNone/>
            </a:pPr>
            <a:r>
              <a:rPr lang="zh-CN" altLang="en-US" dirty="0"/>
              <a:t>    求解即可得到</a:t>
            </a:r>
            <a:r>
              <a:rPr lang="zh-CN" altLang="en-US" dirty="0">
                <a:solidFill>
                  <a:srgbClr val="0B37FF"/>
                </a:solidFill>
              </a:rPr>
              <a:t>最大化近邻分类器</a:t>
            </a:r>
            <a:r>
              <a:rPr lang="en-US" altLang="zh-CN" dirty="0">
                <a:solidFill>
                  <a:srgbClr val="0B37FF"/>
                </a:solidFill>
              </a:rPr>
              <a:t>LOO</a:t>
            </a:r>
            <a:r>
              <a:rPr lang="zh-CN" altLang="en-US" dirty="0">
                <a:solidFill>
                  <a:srgbClr val="0B37FF"/>
                </a:solidFill>
              </a:rPr>
              <a:t>正确率的距离度量矩阵    </a:t>
            </a:r>
            <a:r>
              <a:rPr lang="zh-CN" altLang="en-US" dirty="0"/>
              <a:t>。                      </a:t>
            </a:r>
            <a:endParaRPr lang="en-US" altLang="zh-CN" dirty="0"/>
          </a:p>
        </p:txBody>
      </p:sp>
      <p:pic>
        <p:nvPicPr>
          <p:cNvPr id="5" name="Picture 4"/>
          <p:cNvPicPr>
            <a:picLocks noChangeAspect="1"/>
          </p:cNvPicPr>
          <p:nvPr/>
        </p:nvPicPr>
        <p:blipFill>
          <a:blip r:embed="rId3"/>
          <a:stretch>
            <a:fillRect/>
          </a:stretch>
        </p:blipFill>
        <p:spPr>
          <a:xfrm>
            <a:off x="4724400" y="1600200"/>
            <a:ext cx="2420257" cy="811907"/>
          </a:xfrm>
          <a:prstGeom prst="rect">
            <a:avLst/>
          </a:prstGeom>
        </p:spPr>
      </p:pic>
      <p:pic>
        <p:nvPicPr>
          <p:cNvPr id="7" name="Picture 6"/>
          <p:cNvPicPr>
            <a:picLocks noChangeAspect="1"/>
          </p:cNvPicPr>
          <p:nvPr/>
        </p:nvPicPr>
        <p:blipFill>
          <a:blip r:embed="rId4"/>
          <a:stretch>
            <a:fillRect/>
          </a:stretch>
        </p:blipFill>
        <p:spPr>
          <a:xfrm>
            <a:off x="1143000" y="2819400"/>
            <a:ext cx="2410279" cy="483129"/>
          </a:xfrm>
          <a:prstGeom prst="rect">
            <a:avLst/>
          </a:prstGeom>
        </p:spPr>
      </p:pic>
      <p:pic>
        <p:nvPicPr>
          <p:cNvPr id="20" name="Picture 19"/>
          <p:cNvPicPr>
            <a:picLocks noChangeAspect="1"/>
          </p:cNvPicPr>
          <p:nvPr/>
        </p:nvPicPr>
        <p:blipFill>
          <a:blip r:embed="rId5"/>
          <a:stretch>
            <a:fillRect/>
          </a:stretch>
        </p:blipFill>
        <p:spPr>
          <a:xfrm>
            <a:off x="3886200" y="2894385"/>
            <a:ext cx="1188310" cy="249398"/>
          </a:xfrm>
          <a:prstGeom prst="rect">
            <a:avLst/>
          </a:prstGeom>
        </p:spPr>
      </p:pic>
      <p:pic>
        <p:nvPicPr>
          <p:cNvPr id="21" name="Picture 20"/>
          <p:cNvPicPr>
            <a:picLocks noChangeAspect="1"/>
          </p:cNvPicPr>
          <p:nvPr/>
        </p:nvPicPr>
        <p:blipFill>
          <a:blip r:embed="rId6"/>
          <a:stretch>
            <a:fillRect/>
          </a:stretch>
        </p:blipFill>
        <p:spPr>
          <a:xfrm>
            <a:off x="3688488" y="3580146"/>
            <a:ext cx="4492079" cy="635728"/>
          </a:xfrm>
          <a:prstGeom prst="rect">
            <a:avLst/>
          </a:prstGeom>
        </p:spPr>
      </p:pic>
      <p:pic>
        <p:nvPicPr>
          <p:cNvPr id="22" name="Picture 21"/>
          <p:cNvPicPr>
            <a:picLocks noChangeAspect="1"/>
          </p:cNvPicPr>
          <p:nvPr/>
        </p:nvPicPr>
        <p:blipFill>
          <a:blip r:embed="rId7"/>
          <a:stretch>
            <a:fillRect/>
          </a:stretch>
        </p:blipFill>
        <p:spPr>
          <a:xfrm>
            <a:off x="8077200" y="4652237"/>
            <a:ext cx="312296" cy="211011"/>
          </a:xfrm>
          <a:prstGeom prst="rect">
            <a:avLst/>
          </a:prstGeom>
        </p:spPr>
      </p:pic>
    </p:spTree>
    <p:extLst>
      <p:ext uri="{BB962C8B-B14F-4D97-AF65-F5344CB8AC3E}">
        <p14:creationId xmlns:p14="http://schemas.microsoft.com/office/powerpoint/2010/main" val="3277649209"/>
      </p:ext>
    </p:extLst>
  </p:cSld>
  <p:clrMapOvr>
    <a:masterClrMapping/>
  </p:clrMapOvr>
  <p:extLst mod="1"/>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本章小结</a:t>
            </a:r>
          </a:p>
        </p:txBody>
      </p:sp>
      <p:sp>
        <p:nvSpPr>
          <p:cNvPr id="3" name="内容占位符 2"/>
          <p:cNvSpPr>
            <a:spLocks noGrp="1"/>
          </p:cNvSpPr>
          <p:nvPr>
            <p:ph idx="1"/>
          </p:nvPr>
        </p:nvSpPr>
        <p:spPr/>
        <p:txBody>
          <a:bodyPr>
            <a:normAutofit lnSpcReduction="10000"/>
          </a:bodyPr>
          <a:lstStyle/>
          <a:p>
            <a:r>
              <a:rPr lang="zh-CN" altLang="en-US" dirty="0"/>
              <a:t>上一章：无监督学习</a:t>
            </a:r>
            <a:r>
              <a:rPr lang="en-US" altLang="zh-CN" dirty="0"/>
              <a:t>——</a:t>
            </a:r>
            <a:r>
              <a:rPr lang="zh-CN" altLang="en-US" dirty="0"/>
              <a:t>聚类；本章：降维</a:t>
            </a:r>
            <a:endParaRPr lang="en-US" altLang="zh-CN" dirty="0"/>
          </a:p>
          <a:p>
            <a:r>
              <a:rPr lang="zh-CN" altLang="en-US" dirty="0"/>
              <a:t>懒惰学习之</a:t>
            </a:r>
            <a:r>
              <a:rPr lang="en-US" altLang="zh-CN" dirty="0"/>
              <a:t>——K</a:t>
            </a:r>
            <a:r>
              <a:rPr lang="zh-CN" altLang="en-US" dirty="0"/>
              <a:t>近邻学习</a:t>
            </a:r>
            <a:endParaRPr lang="en-US" altLang="zh-CN" dirty="0"/>
          </a:p>
          <a:p>
            <a:pPr lvl="1"/>
            <a:r>
              <a:rPr lang="zh-CN" altLang="en-US" dirty="0"/>
              <a:t>最近邻学习要求密采样</a:t>
            </a:r>
            <a:endParaRPr lang="en-US" altLang="zh-CN" dirty="0"/>
          </a:p>
          <a:p>
            <a:r>
              <a:rPr lang="zh-CN" altLang="en-US" dirty="0"/>
              <a:t>高维数据太稀疏，如何做密采样？</a:t>
            </a:r>
            <a:endParaRPr lang="en-US" altLang="zh-CN" dirty="0"/>
          </a:p>
          <a:p>
            <a:pPr lvl="1"/>
            <a:r>
              <a:rPr lang="zh-CN" altLang="en-US" dirty="0"/>
              <a:t>低维嵌入</a:t>
            </a:r>
            <a:endParaRPr lang="en-US" altLang="zh-CN" dirty="0"/>
          </a:p>
          <a:p>
            <a:r>
              <a:rPr lang="zh-CN" altLang="en-US" dirty="0"/>
              <a:t>保留变化最大、最不相关的特征进行降维</a:t>
            </a:r>
            <a:endParaRPr lang="en-US" altLang="zh-CN" dirty="0"/>
          </a:p>
          <a:p>
            <a:pPr lvl="1"/>
            <a:r>
              <a:rPr lang="en-US" altLang="zh-CN" dirty="0"/>
              <a:t>PCA</a:t>
            </a:r>
          </a:p>
          <a:p>
            <a:r>
              <a:rPr lang="zh-CN" altLang="en-US" dirty="0"/>
              <a:t>能否非线性地降维到一个低维空间？</a:t>
            </a:r>
            <a:endParaRPr lang="en-US" altLang="zh-CN" dirty="0"/>
          </a:p>
          <a:p>
            <a:pPr lvl="1"/>
            <a:r>
              <a:rPr lang="zh-CN" altLang="en-US" dirty="0"/>
              <a:t>核化线性降维</a:t>
            </a:r>
            <a:endParaRPr lang="en-US" altLang="zh-CN" dirty="0"/>
          </a:p>
          <a:p>
            <a:r>
              <a:rPr lang="zh-CN" altLang="en-US" dirty="0"/>
              <a:t>将样本在高维空间局部存在的距离关系推广到低维空间</a:t>
            </a:r>
            <a:endParaRPr lang="en-US" altLang="zh-CN" dirty="0"/>
          </a:p>
          <a:p>
            <a:pPr lvl="1"/>
            <a:r>
              <a:rPr lang="zh-CN" altLang="en-US" dirty="0"/>
              <a:t>流形学习</a:t>
            </a:r>
            <a:endParaRPr lang="en-US" altLang="zh-CN" dirty="0"/>
          </a:p>
          <a:p>
            <a:r>
              <a:rPr lang="zh-CN" altLang="en-US" dirty="0"/>
              <a:t>直接建模学习样本间的距离度量，也可以降维</a:t>
            </a:r>
            <a:endParaRPr lang="en-US" altLang="zh-CN" dirty="0"/>
          </a:p>
          <a:p>
            <a:pPr lvl="1"/>
            <a:r>
              <a:rPr lang="zh-CN" altLang="en-US" dirty="0"/>
              <a:t>度量学习</a:t>
            </a:r>
            <a:endParaRPr lang="en-US" altLang="zh-CN" dirty="0"/>
          </a:p>
        </p:txBody>
      </p:sp>
    </p:spTree>
    <p:custDataLst>
      <p:tags r:id="rId1"/>
    </p:custDataLst>
    <p:extLst>
      <p:ext uri="{BB962C8B-B14F-4D97-AF65-F5344CB8AC3E}">
        <p14:creationId xmlns:p14="http://schemas.microsoft.com/office/powerpoint/2010/main" val="2931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mod="1"/>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“懒惰学习”与“急切学习”</a:t>
            </a:r>
            <a:endParaRPr lang="en-US" dirty="0"/>
          </a:p>
        </p:txBody>
      </p:sp>
      <p:sp>
        <p:nvSpPr>
          <p:cNvPr id="3" name="Content Placeholder 2"/>
          <p:cNvSpPr>
            <a:spLocks noGrp="1"/>
          </p:cNvSpPr>
          <p:nvPr>
            <p:ph idx="1"/>
          </p:nvPr>
        </p:nvSpPr>
        <p:spPr/>
        <p:txBody>
          <a:bodyPr>
            <a:normAutofit/>
          </a:bodyPr>
          <a:lstStyle/>
          <a:p>
            <a:pPr marL="457200" indent="-457200">
              <a:lnSpc>
                <a:spcPct val="100000"/>
              </a:lnSpc>
            </a:pPr>
            <a:r>
              <a:rPr lang="zh-CN" altLang="en-US" sz="2400" dirty="0"/>
              <a:t>“懒惰学习”</a:t>
            </a:r>
            <a:r>
              <a:rPr lang="en-US" altLang="zh-CN" sz="2400" dirty="0"/>
              <a:t>(lazy</a:t>
            </a:r>
            <a:r>
              <a:rPr lang="zh-CN" altLang="en-US" sz="2400" dirty="0"/>
              <a:t> </a:t>
            </a:r>
            <a:r>
              <a:rPr lang="en-US" altLang="zh-CN" sz="2400" dirty="0"/>
              <a:t>learning):</a:t>
            </a:r>
            <a:r>
              <a:rPr lang="zh-CN" altLang="en-US" sz="2400" dirty="0"/>
              <a:t> 此类学习技术在训练阶段仅仅是把样本保存起来，训练时间开销为零，待收到测试样本后再进行处理。</a:t>
            </a:r>
            <a:endParaRPr lang="en-US" altLang="zh-CN" sz="2400" dirty="0"/>
          </a:p>
          <a:p>
            <a:pPr marL="457200" indent="-457200">
              <a:lnSpc>
                <a:spcPct val="100000"/>
              </a:lnSpc>
            </a:pPr>
            <a:endParaRPr lang="en-US" sz="2400" dirty="0"/>
          </a:p>
          <a:p>
            <a:pPr marL="457200" indent="-457200">
              <a:lnSpc>
                <a:spcPct val="100000"/>
              </a:lnSpc>
            </a:pPr>
            <a:r>
              <a:rPr lang="zh-CN" altLang="en-US" sz="2400" dirty="0"/>
              <a:t>“急切学习</a:t>
            </a:r>
            <a:r>
              <a:rPr lang="zh-CN" altLang="en-US" sz="2400" dirty="0">
                <a:sym typeface="Wingdings"/>
              </a:rPr>
              <a:t>”</a:t>
            </a:r>
            <a:r>
              <a:rPr lang="en-US" altLang="zh-CN" sz="2400" dirty="0">
                <a:sym typeface="Wingdings"/>
              </a:rPr>
              <a:t>(eager</a:t>
            </a:r>
            <a:r>
              <a:rPr lang="zh-CN" altLang="en-US" sz="2400" dirty="0">
                <a:sym typeface="Wingdings"/>
              </a:rPr>
              <a:t> </a:t>
            </a:r>
            <a:r>
              <a:rPr lang="en-US" altLang="zh-CN" sz="2400" dirty="0">
                <a:sym typeface="Wingdings"/>
              </a:rPr>
              <a:t>learning):</a:t>
            </a:r>
            <a:r>
              <a:rPr lang="zh-CN" altLang="en-US" sz="2400" dirty="0">
                <a:sym typeface="Wingdings"/>
              </a:rPr>
              <a:t> 在训练阶段就对样本进行学习处理的方法。</a:t>
            </a:r>
            <a:endParaRPr lang="en-US" sz="2400" dirty="0"/>
          </a:p>
        </p:txBody>
      </p:sp>
      <p:sp>
        <p:nvSpPr>
          <p:cNvPr id="5" name="Text Placeholder 2"/>
          <p:cNvSpPr txBox="1">
            <a:spLocks/>
          </p:cNvSpPr>
          <p:nvPr/>
        </p:nvSpPr>
        <p:spPr>
          <a:xfrm>
            <a:off x="1447800" y="4267200"/>
            <a:ext cx="8629650" cy="457200"/>
          </a:xfrm>
          <a:prstGeom prst="rect">
            <a:avLst/>
          </a:prstGeom>
        </p:spPr>
        <p:txBody>
          <a:bodyPr>
            <a:noAutofit/>
          </a:bodyPr>
          <a:lst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Clr>
                <a:srgbClr val="16754D"/>
              </a:buClr>
              <a:buNone/>
              <a:defRPr/>
            </a:pPr>
            <a:r>
              <a:rPr lang="en-US" altLang="zh-CN" sz="2800" dirty="0">
                <a:solidFill>
                  <a:srgbClr val="16754D"/>
                </a:solidFill>
                <a:ea typeface="微软雅黑" panose="020B0503020204020204" pitchFamily="34" charset="-122"/>
              </a:rPr>
              <a:t>K</a:t>
            </a:r>
            <a:r>
              <a:rPr lang="zh-CN" altLang="en-US" sz="2800" dirty="0">
                <a:solidFill>
                  <a:srgbClr val="16754D"/>
                </a:solidFill>
                <a:ea typeface="微软雅黑" panose="020B0503020204020204" pitchFamily="34" charset="-122"/>
              </a:rPr>
              <a:t>近邻学习没有显式的训练过程，属于“懒惰学习”</a:t>
            </a:r>
            <a:endParaRPr lang="en-US" sz="2800" dirty="0">
              <a:solidFill>
                <a:srgbClr val="16754D"/>
              </a:solidFill>
              <a:ea typeface="微软雅黑" panose="020B0503020204020204" pitchFamily="34" charset="-122"/>
            </a:endParaRPr>
          </a:p>
        </p:txBody>
      </p:sp>
    </p:spTree>
    <p:custDataLst>
      <p:tags r:id="rId1"/>
    </p:custDataLst>
    <p:extLst>
      <p:ext uri="{BB962C8B-B14F-4D97-AF65-F5344CB8AC3E}">
        <p14:creationId xmlns:p14="http://schemas.microsoft.com/office/powerpoint/2010/main" val="273693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k</a:t>
            </a:r>
            <a:r>
              <a:rPr lang="zh-CN" altLang="en-US" dirty="0"/>
              <a:t>近邻分类示意图</a:t>
            </a:r>
            <a:endParaRPr lang="en-US" dirty="0"/>
          </a:p>
        </p:txBody>
      </p:sp>
      <p:pic>
        <p:nvPicPr>
          <p:cNvPr id="6" name="Content Placeholder 5"/>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857153" y="1047015"/>
            <a:ext cx="8385175" cy="3430588"/>
          </a:xfrm>
        </p:spPr>
      </p:pic>
      <p:sp>
        <p:nvSpPr>
          <p:cNvPr id="7" name="Content Placeholder 2"/>
          <p:cNvSpPr txBox="1">
            <a:spLocks/>
          </p:cNvSpPr>
          <p:nvPr/>
        </p:nvSpPr>
        <p:spPr>
          <a:xfrm>
            <a:off x="762000" y="4673718"/>
            <a:ext cx="10515600" cy="1669209"/>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Clr>
                <a:srgbClr val="16754D"/>
              </a:buClr>
            </a:pPr>
            <a:r>
              <a:rPr lang="en-US" altLang="zh-CN" sz="2400" dirty="0">
                <a:solidFill>
                  <a:prstClr val="black"/>
                </a:solidFill>
              </a:rPr>
              <a:t>k</a:t>
            </a:r>
            <a:r>
              <a:rPr sz="2400" dirty="0">
                <a:solidFill>
                  <a:prstClr val="black"/>
                </a:solidFill>
              </a:rPr>
              <a:t>近邻分类器中的</a:t>
            </a:r>
            <a:r>
              <a:rPr lang="en-US" altLang="zh-CN" sz="2400" dirty="0">
                <a:solidFill>
                  <a:prstClr val="black"/>
                </a:solidFill>
              </a:rPr>
              <a:t>k</a:t>
            </a:r>
            <a:r>
              <a:rPr sz="2400" dirty="0">
                <a:solidFill>
                  <a:prstClr val="black"/>
                </a:solidFill>
              </a:rPr>
              <a:t>是一个重要参数，当</a:t>
            </a:r>
            <a:r>
              <a:rPr lang="en-US" altLang="zh-CN" sz="2400" dirty="0">
                <a:solidFill>
                  <a:srgbClr val="FF0000"/>
                </a:solidFill>
              </a:rPr>
              <a:t>k</a:t>
            </a:r>
            <a:r>
              <a:rPr sz="2400" dirty="0">
                <a:solidFill>
                  <a:srgbClr val="FF0000"/>
                </a:solidFill>
              </a:rPr>
              <a:t>取不同值时</a:t>
            </a:r>
            <a:r>
              <a:rPr sz="2400" dirty="0">
                <a:solidFill>
                  <a:prstClr val="black"/>
                </a:solidFill>
              </a:rPr>
              <a:t>，分类结果会有</a:t>
            </a:r>
            <a:r>
              <a:rPr sz="2400" dirty="0"/>
              <a:t>显著不同</a:t>
            </a:r>
            <a:r>
              <a:rPr sz="2400" dirty="0">
                <a:solidFill>
                  <a:prstClr val="black"/>
                </a:solidFill>
              </a:rPr>
              <a:t>。另一方面，若采用</a:t>
            </a:r>
            <a:r>
              <a:rPr sz="2400" dirty="0">
                <a:solidFill>
                  <a:srgbClr val="FF0000"/>
                </a:solidFill>
              </a:rPr>
              <a:t>不同的距离计算方式</a:t>
            </a:r>
            <a:r>
              <a:rPr sz="2400" dirty="0">
                <a:solidFill>
                  <a:prstClr val="black"/>
                </a:solidFill>
              </a:rPr>
              <a:t>，则找出的“近邻”可能有显著差别，从而也会导致分类结果有显著不同。</a:t>
            </a:r>
          </a:p>
        </p:txBody>
      </p:sp>
    </p:spTree>
    <p:extLst>
      <p:ext uri="{BB962C8B-B14F-4D97-AF65-F5344CB8AC3E}">
        <p14:creationId xmlns:p14="http://schemas.microsoft.com/office/powerpoint/2010/main" val="566427280"/>
      </p:ext>
    </p:extLst>
  </p:cSld>
  <p:clrMapOvr>
    <a:masterClrMapping/>
  </p:clrMapOvr>
  <p:extLst mod="1"/>
</p:sld>
</file>

<file path=ppt/tags/tag1.xml><?xml version="1.0" encoding="utf-8"?>
<p:tagLst xmlns:a="http://schemas.openxmlformats.org/drawingml/2006/main" xmlns:r="http://schemas.openxmlformats.org/officeDocument/2006/relationships" xmlns:p="http://schemas.openxmlformats.org/presentationml/2006/main">
  <p:tag name="TIMING" val="|125.6"/>
</p:tagLst>
</file>

<file path=ppt/tags/tag10.xml><?xml version="1.0" encoding="utf-8"?>
<p:tagLst xmlns:a="http://schemas.openxmlformats.org/drawingml/2006/main" xmlns:r="http://schemas.openxmlformats.org/officeDocument/2006/relationships" xmlns:p="http://schemas.openxmlformats.org/presentationml/2006/main">
  <p:tag name="TIMING" val="|69.5"/>
</p:tagLst>
</file>

<file path=ppt/tags/tag11.xml><?xml version="1.0" encoding="utf-8"?>
<p:tagLst xmlns:a="http://schemas.openxmlformats.org/drawingml/2006/main" xmlns:r="http://schemas.openxmlformats.org/officeDocument/2006/relationships" xmlns:p="http://schemas.openxmlformats.org/presentationml/2006/main">
  <p:tag name="TIMING" val="|75.6"/>
</p:tagLst>
</file>

<file path=ppt/tags/tag12.xml><?xml version="1.0" encoding="utf-8"?>
<p:tagLst xmlns:a="http://schemas.openxmlformats.org/drawingml/2006/main" xmlns:r="http://schemas.openxmlformats.org/officeDocument/2006/relationships" xmlns:p="http://schemas.openxmlformats.org/presentationml/2006/main">
  <p:tag name="TIMING" val="|46.5"/>
</p:tagLst>
</file>

<file path=ppt/tags/tag13.xml><?xml version="1.0" encoding="utf-8"?>
<p:tagLst xmlns:a="http://schemas.openxmlformats.org/drawingml/2006/main" xmlns:r="http://schemas.openxmlformats.org/officeDocument/2006/relationships" xmlns:p="http://schemas.openxmlformats.org/presentationml/2006/main">
  <p:tag name="TIMING" val="|1.4|18.9|41.9|40.8|17.4"/>
</p:tagLst>
</file>

<file path=ppt/tags/tag14.xml><?xml version="1.0" encoding="utf-8"?>
<p:tagLst xmlns:a="http://schemas.openxmlformats.org/drawingml/2006/main" xmlns:r="http://schemas.openxmlformats.org/officeDocument/2006/relationships" xmlns:p="http://schemas.openxmlformats.org/presentationml/2006/main">
  <p:tag name="TIMING" val="|73.6|13.7"/>
</p:tagLst>
</file>

<file path=ppt/tags/tag15.xml><?xml version="1.0" encoding="utf-8"?>
<p:tagLst xmlns:a="http://schemas.openxmlformats.org/drawingml/2006/main" xmlns:r="http://schemas.openxmlformats.org/officeDocument/2006/relationships" xmlns:p="http://schemas.openxmlformats.org/presentationml/2006/main">
  <p:tag name="TIMING" val="|61|11.1"/>
</p:tagLst>
</file>

<file path=ppt/tags/tag16.xml><?xml version="1.0" encoding="utf-8"?>
<p:tagLst xmlns:a="http://schemas.openxmlformats.org/drawingml/2006/main" xmlns:r="http://schemas.openxmlformats.org/officeDocument/2006/relationships" xmlns:p="http://schemas.openxmlformats.org/presentationml/2006/main">
  <p:tag name="TIMING" val="|64.8"/>
</p:tagLst>
</file>

<file path=ppt/tags/tag17.xml><?xml version="1.0" encoding="utf-8"?>
<p:tagLst xmlns:a="http://schemas.openxmlformats.org/drawingml/2006/main" xmlns:r="http://schemas.openxmlformats.org/officeDocument/2006/relationships" xmlns:p="http://schemas.openxmlformats.org/presentationml/2006/main">
  <p:tag name="TIMING" val="|18.8"/>
</p:tagLst>
</file>

<file path=ppt/tags/tag18.xml><?xml version="1.0" encoding="utf-8"?>
<p:tagLst xmlns:a="http://schemas.openxmlformats.org/drawingml/2006/main" xmlns:r="http://schemas.openxmlformats.org/officeDocument/2006/relationships" xmlns:p="http://schemas.openxmlformats.org/presentationml/2006/main">
  <p:tag name="TIMING" val="|70.2"/>
</p:tagLst>
</file>

<file path=ppt/tags/tag19.xml><?xml version="1.0" encoding="utf-8"?>
<p:tagLst xmlns:a="http://schemas.openxmlformats.org/drawingml/2006/main" xmlns:r="http://schemas.openxmlformats.org/officeDocument/2006/relationships" xmlns:p="http://schemas.openxmlformats.org/presentationml/2006/main">
  <p:tag name="TIMING" val="|98.4"/>
</p:tagLst>
</file>

<file path=ppt/tags/tag2.xml><?xml version="1.0" encoding="utf-8"?>
<p:tagLst xmlns:a="http://schemas.openxmlformats.org/drawingml/2006/main" xmlns:r="http://schemas.openxmlformats.org/officeDocument/2006/relationships" xmlns:p="http://schemas.openxmlformats.org/presentationml/2006/main">
  <p:tag name="TIMING" val="|48.8"/>
</p:tagLst>
</file>

<file path=ppt/tags/tag20.xml><?xml version="1.0" encoding="utf-8"?>
<p:tagLst xmlns:a="http://schemas.openxmlformats.org/drawingml/2006/main" xmlns:r="http://schemas.openxmlformats.org/officeDocument/2006/relationships" xmlns:p="http://schemas.openxmlformats.org/presentationml/2006/main">
  <p:tag name="TIMING" val="|3.2|22.4|4.9|4|18.5|13|11.4"/>
</p:tagLst>
</file>

<file path=ppt/tags/tag3.xml><?xml version="1.0" encoding="utf-8"?>
<p:tagLst xmlns:a="http://schemas.openxmlformats.org/drawingml/2006/main" xmlns:r="http://schemas.openxmlformats.org/officeDocument/2006/relationships" xmlns:p="http://schemas.openxmlformats.org/presentationml/2006/main">
  <p:tag name="TIMING" val="|6.2|90.6"/>
</p:tagLst>
</file>

<file path=ppt/tags/tag4.xml><?xml version="1.0" encoding="utf-8"?>
<p:tagLst xmlns:a="http://schemas.openxmlformats.org/drawingml/2006/main" xmlns:r="http://schemas.openxmlformats.org/officeDocument/2006/relationships" xmlns:p="http://schemas.openxmlformats.org/presentationml/2006/main">
  <p:tag name="TIMING" val="|41.3"/>
</p:tagLst>
</file>

<file path=ppt/tags/tag5.xml><?xml version="1.0" encoding="utf-8"?>
<p:tagLst xmlns:a="http://schemas.openxmlformats.org/drawingml/2006/main" xmlns:r="http://schemas.openxmlformats.org/officeDocument/2006/relationships" xmlns:p="http://schemas.openxmlformats.org/presentationml/2006/main">
  <p:tag name="TIMING" val="|57.8"/>
</p:tagLst>
</file>

<file path=ppt/tags/tag6.xml><?xml version="1.0" encoding="utf-8"?>
<p:tagLst xmlns:a="http://schemas.openxmlformats.org/drawingml/2006/main" xmlns:r="http://schemas.openxmlformats.org/officeDocument/2006/relationships" xmlns:p="http://schemas.openxmlformats.org/presentationml/2006/main">
  <p:tag name="TIMING" val="|50.7|105|30.5|27.4"/>
</p:tagLst>
</file>

<file path=ppt/tags/tag7.xml><?xml version="1.0" encoding="utf-8"?>
<p:tagLst xmlns:a="http://schemas.openxmlformats.org/drawingml/2006/main" xmlns:r="http://schemas.openxmlformats.org/officeDocument/2006/relationships" xmlns:p="http://schemas.openxmlformats.org/presentationml/2006/main">
  <p:tag name="TIMING" val="|14.7"/>
</p:tagLst>
</file>

<file path=ppt/tags/tag8.xml><?xml version="1.0" encoding="utf-8"?>
<p:tagLst xmlns:a="http://schemas.openxmlformats.org/drawingml/2006/main" xmlns:r="http://schemas.openxmlformats.org/officeDocument/2006/relationships" xmlns:p="http://schemas.openxmlformats.org/presentationml/2006/main">
  <p:tag name="TIMING" val="|20.1"/>
</p:tagLst>
</file>

<file path=ppt/tags/tag9.xml><?xml version="1.0" encoding="utf-8"?>
<p:tagLst xmlns:a="http://schemas.openxmlformats.org/drawingml/2006/main" xmlns:r="http://schemas.openxmlformats.org/officeDocument/2006/relationships" xmlns:p="http://schemas.openxmlformats.org/presentationml/2006/main">
  <p:tag name="TIMING" val="|8.3|31|70.5"/>
</p:tagLst>
</file>

<file path=ppt/theme/theme1.xml><?xml version="1.0" encoding="utf-8"?>
<a:theme xmlns:a="http://schemas.openxmlformats.org/drawingml/2006/main" name="机器学习v2.1rgb">
  <a:themeElements>
    <a:clrScheme name="d2079d0f44cf4ff1a863224989008aad">
      <a:dk1>
        <a:srgbClr val="1E3E4B"/>
      </a:dk1>
      <a:lt1>
        <a:srgbClr val="FFFFFF"/>
      </a:lt1>
      <a:dk2>
        <a:srgbClr val="5A5A5A"/>
      </a:dk2>
      <a:lt2>
        <a:srgbClr val="FFFFFF"/>
      </a:lt2>
      <a:accent1>
        <a:srgbClr val="1E3E4B"/>
      </a:accent1>
      <a:accent2>
        <a:srgbClr val="96CE2D"/>
      </a:accent2>
      <a:accent3>
        <a:srgbClr val="ED5901"/>
      </a:accent3>
      <a:accent4>
        <a:srgbClr val="FED50B"/>
      </a:accent4>
      <a:accent5>
        <a:srgbClr val="1E3E4B"/>
      </a:accent5>
      <a:accent6>
        <a:srgbClr val="96CE2D"/>
      </a:accent6>
      <a:hlink>
        <a:srgbClr val="FFFFFF"/>
      </a:hlink>
      <a:folHlink>
        <a:srgbClr val="FFFF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34604</TotalTime>
  <Words>4123</Words>
  <Application>Microsoft Office PowerPoint</Application>
  <PresentationFormat>宽屏</PresentationFormat>
  <Paragraphs>446</Paragraphs>
  <Slides>77</Slides>
  <Notes>43</Notes>
  <HiddenSlides>23</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77</vt:i4>
      </vt:variant>
    </vt:vector>
  </HeadingPairs>
  <TitlesOfParts>
    <vt:vector size="104" baseType="lpstr">
      <vt:lpstr>-apple-system</vt:lpstr>
      <vt:lpstr>Bliss</vt:lpstr>
      <vt:lpstr>FangSong</vt:lpstr>
      <vt:lpstr>Hannotate SC</vt:lpstr>
      <vt:lpstr>Helvetica Neue</vt:lpstr>
      <vt:lpstr>PingFang SC</vt:lpstr>
      <vt:lpstr>DengXian</vt:lpstr>
      <vt:lpstr>DengXian</vt:lpstr>
      <vt:lpstr>黑体</vt:lpstr>
      <vt:lpstr>华文新魏</vt:lpstr>
      <vt:lpstr>华文新魏</vt:lpstr>
      <vt:lpstr>宋体</vt:lpstr>
      <vt:lpstr>微软雅黑</vt:lpstr>
      <vt:lpstr>微软雅黑 Light</vt:lpstr>
      <vt:lpstr>幼圆</vt:lpstr>
      <vt:lpstr>Arial</vt:lpstr>
      <vt:lpstr>Arial Rounded MT Bold</vt:lpstr>
      <vt:lpstr>Calibri</vt:lpstr>
      <vt:lpstr>Haettenschweiler</vt:lpstr>
      <vt:lpstr>Impact</vt:lpstr>
      <vt:lpstr>Palatino Linotype</vt:lpstr>
      <vt:lpstr>Symbol</vt:lpstr>
      <vt:lpstr>Times</vt:lpstr>
      <vt:lpstr>Times New Roman</vt:lpstr>
      <vt:lpstr>Verdana</vt:lpstr>
      <vt:lpstr>Wingdings</vt:lpstr>
      <vt:lpstr>机器学习v2.1rgb</vt:lpstr>
      <vt:lpstr>PowerPoint 演示文稿</vt:lpstr>
      <vt:lpstr>线性判别分析（LDA）——回顾 </vt:lpstr>
      <vt:lpstr>LDA的目标——回顾</vt:lpstr>
      <vt:lpstr>本章内容</vt:lpstr>
      <vt:lpstr>一、K近邻学习</vt:lpstr>
      <vt:lpstr>k近邻学习的工作机制</vt:lpstr>
      <vt:lpstr>k 近邻学习器</vt:lpstr>
      <vt:lpstr>“懒惰学习”与“急切学习”</vt:lpstr>
      <vt:lpstr>k近邻分类示意图</vt:lpstr>
      <vt:lpstr>最近邻(1NN)分类错误率分析</vt:lpstr>
      <vt:lpstr>最近邻分类错误率分析</vt:lpstr>
      <vt:lpstr>二、低维嵌入</vt:lpstr>
      <vt:lpstr>维数灾难 (curse of dimensionality)</vt:lpstr>
      <vt:lpstr>低维嵌入</vt:lpstr>
      <vt:lpstr>为什么能进行降维？</vt:lpstr>
      <vt:lpstr>为什么进行降维？</vt:lpstr>
      <vt:lpstr>三、主成分学习</vt:lpstr>
      <vt:lpstr>eigenvalue decomposition</vt:lpstr>
      <vt:lpstr>eigenvalue decomposition</vt:lpstr>
      <vt:lpstr>eigenvalue decomposition</vt:lpstr>
      <vt:lpstr>SVD – Singular Value Decomposition </vt:lpstr>
      <vt:lpstr>SVD </vt:lpstr>
      <vt:lpstr>SVD </vt:lpstr>
      <vt:lpstr>SVD </vt:lpstr>
      <vt:lpstr>SVD – 知乎 </vt:lpstr>
      <vt:lpstr>SVD – 知乎 </vt:lpstr>
      <vt:lpstr>SVD – 知乎 </vt:lpstr>
      <vt:lpstr>SVD – 知乎 </vt:lpstr>
      <vt:lpstr>SVD – 知乎 </vt:lpstr>
      <vt:lpstr>PCA – Principle Component Analysis</vt:lpstr>
      <vt:lpstr>PCA</vt:lpstr>
      <vt:lpstr>PCA</vt:lpstr>
      <vt:lpstr>PCA</vt:lpstr>
      <vt:lpstr>PCA</vt:lpstr>
      <vt:lpstr>PCA-降维</vt:lpstr>
      <vt:lpstr>实对称矩阵特征向量的正交性</vt:lpstr>
      <vt:lpstr>PCA-降维</vt:lpstr>
      <vt:lpstr>主成分分析</vt:lpstr>
      <vt:lpstr>PCA-SVD</vt:lpstr>
      <vt:lpstr>PCA-SVD</vt:lpstr>
      <vt:lpstr>低维嵌入</vt:lpstr>
      <vt:lpstr>四、核化线性降维</vt:lpstr>
      <vt:lpstr>核化线性降维</vt:lpstr>
      <vt:lpstr>特征空间映射——回顾</vt:lpstr>
      <vt:lpstr>核化主成分分析 (Kernelized PCA, 简称KPCA)</vt:lpstr>
      <vt:lpstr>核化主成分分析</vt:lpstr>
      <vt:lpstr>核化主成分分析</vt:lpstr>
      <vt:lpstr>核化主成分分析</vt:lpstr>
      <vt:lpstr>多维缩放</vt:lpstr>
      <vt:lpstr>多维缩放</vt:lpstr>
      <vt:lpstr>多维缩放</vt:lpstr>
      <vt:lpstr>多维缩放</vt:lpstr>
      <vt:lpstr>多维缩放</vt:lpstr>
      <vt:lpstr>多维缩放</vt:lpstr>
      <vt:lpstr>多维缩放</vt:lpstr>
      <vt:lpstr>多维缩放</vt:lpstr>
      <vt:lpstr>多维缩放</vt:lpstr>
      <vt:lpstr>多维缩放</vt:lpstr>
      <vt:lpstr>多维缩放</vt:lpstr>
      <vt:lpstr>五、流形学习</vt:lpstr>
      <vt:lpstr>流形学习</vt:lpstr>
      <vt:lpstr>等度量映射(Isometric Mapping，Isomap)</vt:lpstr>
      <vt:lpstr>等度量映射</vt:lpstr>
      <vt:lpstr>等度量映射</vt:lpstr>
      <vt:lpstr>等度量映射</vt:lpstr>
      <vt:lpstr>局部线性嵌入 (Locally Linear Embedding，LLE)</vt:lpstr>
      <vt:lpstr>局部线性嵌入</vt:lpstr>
      <vt:lpstr>局部线性嵌入</vt:lpstr>
      <vt:lpstr>LLE 结果</vt:lpstr>
      <vt:lpstr>六、度量学习</vt:lpstr>
      <vt:lpstr>距离度量的种类</vt:lpstr>
      <vt:lpstr>距离度量学习 (distance metric learning)</vt:lpstr>
      <vt:lpstr>度量学习</vt:lpstr>
      <vt:lpstr>度量学习</vt:lpstr>
      <vt:lpstr>近邻成分分析(Neighborhood Component Analysis, NCA)</vt:lpstr>
      <vt:lpstr>近邻成分分析</vt:lpstr>
      <vt:lpstr>本章小结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机器学习-第一章</dc:title>
  <dc:creator>胡鹏</dc:creator>
  <cp:lastModifiedBy>PC</cp:lastModifiedBy>
  <cp:revision>420</cp:revision>
  <dcterms:created xsi:type="dcterms:W3CDTF">2016-12-14T22:02:49Z</dcterms:created>
  <dcterms:modified xsi:type="dcterms:W3CDTF">2024-09-09T06:08:20Z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2016-03-02T00:00:00Z</vt:filetime>
  </property>
  <property fmtid="{D5CDD505-2E9C-101B-9397-08002B2CF9AE}" pid="3" name="LastSaved">
    <vt:filetime>2016-12-14T00:00:00Z</vt:filetime>
  </property>
</Properties>
</file>